
<file path=[Content_Types].xml><?xml version="1.0" encoding="utf-8"?>
<Types xmlns="http://schemas.openxmlformats.org/package/2006/content-types">
  <Default Extension="png" ContentType="image/png"/>
  <Default Extension="wma" ContentType="audio/x-ms-wma"/>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8" r:id="rId2"/>
    <p:sldId id="256" r:id="rId3"/>
    <p:sldId id="309" r:id="rId4"/>
    <p:sldId id="264" r:id="rId5"/>
    <p:sldId id="310" r:id="rId6"/>
    <p:sldId id="313" r:id="rId7"/>
    <p:sldId id="311" r:id="rId8"/>
    <p:sldId id="258" r:id="rId9"/>
    <p:sldId id="312" r:id="rId10"/>
    <p:sldId id="259" r:id="rId11"/>
    <p:sldId id="260" r:id="rId12"/>
    <p:sldId id="261" r:id="rId13"/>
    <p:sldId id="262" r:id="rId14"/>
    <p:sldId id="263" r:id="rId15"/>
    <p:sldId id="314" r:id="rId16"/>
    <p:sldId id="267" r:id="rId17"/>
    <p:sldId id="268" r:id="rId18"/>
    <p:sldId id="315" r:id="rId19"/>
    <p:sldId id="316" r:id="rId20"/>
    <p:sldId id="269" r:id="rId21"/>
    <p:sldId id="317" r:id="rId22"/>
    <p:sldId id="272" r:id="rId23"/>
    <p:sldId id="273" r:id="rId24"/>
    <p:sldId id="274" r:id="rId25"/>
    <p:sldId id="275" r:id="rId26"/>
    <p:sldId id="281" r:id="rId27"/>
    <p:sldId id="319" r:id="rId28"/>
    <p:sldId id="285" r:id="rId29"/>
    <p:sldId id="287" r:id="rId30"/>
    <p:sldId id="286" r:id="rId31"/>
    <p:sldId id="290" r:id="rId32"/>
    <p:sldId id="291" r:id="rId33"/>
    <p:sldId id="293" r:id="rId34"/>
    <p:sldId id="299" r:id="rId35"/>
    <p:sldId id="295" r:id="rId36"/>
    <p:sldId id="296" r:id="rId37"/>
    <p:sldId id="320" r:id="rId38"/>
    <p:sldId id="304" r:id="rId39"/>
    <p:sldId id="322" r:id="rId40"/>
    <p:sldId id="321" r:id="rId41"/>
    <p:sldId id="32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5" autoAdjust="0"/>
    <p:restoredTop sz="94660"/>
  </p:normalViewPr>
  <p:slideViewPr>
    <p:cSldViewPr snapToGrid="0">
      <p:cViewPr varScale="1">
        <p:scale>
          <a:sx n="74" d="100"/>
          <a:sy n="74" d="100"/>
        </p:scale>
        <p:origin x="6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FAB64C-4F54-4A12-94F9-23AB9C39256D}" type="datetimeFigureOut">
              <a:rPr lang="en-US" smtClean="0"/>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1447D2-6696-452F-AFDF-36C71C69D1ED}" type="slidenum">
              <a:rPr lang="en-US" smtClean="0"/>
              <a:t>‹#›</a:t>
            </a:fld>
            <a:endParaRPr lang="en-US" dirty="0"/>
          </a:p>
        </p:txBody>
      </p:sp>
    </p:spTree>
    <p:extLst>
      <p:ext uri="{BB962C8B-B14F-4D97-AF65-F5344CB8AC3E}">
        <p14:creationId xmlns:p14="http://schemas.microsoft.com/office/powerpoint/2010/main" val="3358644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FAB64C-4F54-4A12-94F9-23AB9C39256D}" type="datetimeFigureOut">
              <a:rPr lang="en-US" smtClean="0"/>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1447D2-6696-452F-AFDF-36C71C69D1ED}" type="slidenum">
              <a:rPr lang="en-US" smtClean="0"/>
              <a:t>‹#›</a:t>
            </a:fld>
            <a:endParaRPr lang="en-US" dirty="0"/>
          </a:p>
        </p:txBody>
      </p:sp>
    </p:spTree>
    <p:extLst>
      <p:ext uri="{BB962C8B-B14F-4D97-AF65-F5344CB8AC3E}">
        <p14:creationId xmlns:p14="http://schemas.microsoft.com/office/powerpoint/2010/main" val="1665933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FAB64C-4F54-4A12-94F9-23AB9C39256D}" type="datetimeFigureOut">
              <a:rPr lang="en-US" smtClean="0"/>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1447D2-6696-452F-AFDF-36C71C69D1ED}" type="slidenum">
              <a:rPr lang="en-US" smtClean="0"/>
              <a:t>‹#›</a:t>
            </a:fld>
            <a:endParaRPr lang="en-US" dirty="0"/>
          </a:p>
        </p:txBody>
      </p:sp>
    </p:spTree>
    <p:extLst>
      <p:ext uri="{BB962C8B-B14F-4D97-AF65-F5344CB8AC3E}">
        <p14:creationId xmlns:p14="http://schemas.microsoft.com/office/powerpoint/2010/main" val="2859321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FAB64C-4F54-4A12-94F9-23AB9C39256D}" type="datetimeFigureOut">
              <a:rPr lang="en-US" smtClean="0"/>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1447D2-6696-452F-AFDF-36C71C69D1ED}" type="slidenum">
              <a:rPr lang="en-US" smtClean="0"/>
              <a:t>‹#›</a:t>
            </a:fld>
            <a:endParaRPr lang="en-US" dirty="0"/>
          </a:p>
        </p:txBody>
      </p:sp>
    </p:spTree>
    <p:extLst>
      <p:ext uri="{BB962C8B-B14F-4D97-AF65-F5344CB8AC3E}">
        <p14:creationId xmlns:p14="http://schemas.microsoft.com/office/powerpoint/2010/main" val="1666997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FAB64C-4F54-4A12-94F9-23AB9C39256D}" type="datetimeFigureOut">
              <a:rPr lang="en-US" smtClean="0"/>
              <a:t>1/23/2026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1447D2-6696-452F-AFDF-36C71C69D1ED}" type="slidenum">
              <a:rPr lang="en-US" smtClean="0"/>
              <a:t>‹#›</a:t>
            </a:fld>
            <a:endParaRPr lang="en-US" dirty="0"/>
          </a:p>
        </p:txBody>
      </p:sp>
    </p:spTree>
    <p:extLst>
      <p:ext uri="{BB962C8B-B14F-4D97-AF65-F5344CB8AC3E}">
        <p14:creationId xmlns:p14="http://schemas.microsoft.com/office/powerpoint/2010/main" val="2068954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FAB64C-4F54-4A12-94F9-23AB9C39256D}" type="datetimeFigureOut">
              <a:rPr lang="en-US" smtClean="0"/>
              <a:t>1/23/2026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1447D2-6696-452F-AFDF-36C71C69D1ED}" type="slidenum">
              <a:rPr lang="en-US" smtClean="0"/>
              <a:t>‹#›</a:t>
            </a:fld>
            <a:endParaRPr lang="en-US" dirty="0"/>
          </a:p>
        </p:txBody>
      </p:sp>
    </p:spTree>
    <p:extLst>
      <p:ext uri="{BB962C8B-B14F-4D97-AF65-F5344CB8AC3E}">
        <p14:creationId xmlns:p14="http://schemas.microsoft.com/office/powerpoint/2010/main" val="3029274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FAB64C-4F54-4A12-94F9-23AB9C39256D}" type="datetimeFigureOut">
              <a:rPr lang="en-US" smtClean="0"/>
              <a:t>1/23/2026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1447D2-6696-452F-AFDF-36C71C69D1ED}" type="slidenum">
              <a:rPr lang="en-US" smtClean="0"/>
              <a:t>‹#›</a:t>
            </a:fld>
            <a:endParaRPr lang="en-US" dirty="0"/>
          </a:p>
        </p:txBody>
      </p:sp>
    </p:spTree>
    <p:extLst>
      <p:ext uri="{BB962C8B-B14F-4D97-AF65-F5344CB8AC3E}">
        <p14:creationId xmlns:p14="http://schemas.microsoft.com/office/powerpoint/2010/main" val="3787839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FAB64C-4F54-4A12-94F9-23AB9C39256D}" type="datetimeFigureOut">
              <a:rPr lang="en-US" smtClean="0"/>
              <a:t>1/23/2026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1447D2-6696-452F-AFDF-36C71C69D1ED}" type="slidenum">
              <a:rPr lang="en-US" smtClean="0"/>
              <a:t>‹#›</a:t>
            </a:fld>
            <a:endParaRPr lang="en-US" dirty="0"/>
          </a:p>
        </p:txBody>
      </p:sp>
    </p:spTree>
    <p:extLst>
      <p:ext uri="{BB962C8B-B14F-4D97-AF65-F5344CB8AC3E}">
        <p14:creationId xmlns:p14="http://schemas.microsoft.com/office/powerpoint/2010/main" val="327653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FAB64C-4F54-4A12-94F9-23AB9C39256D}" type="datetimeFigureOut">
              <a:rPr lang="en-US" smtClean="0"/>
              <a:t>1/23/2026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1447D2-6696-452F-AFDF-36C71C69D1ED}" type="slidenum">
              <a:rPr lang="en-US" smtClean="0"/>
              <a:t>‹#›</a:t>
            </a:fld>
            <a:endParaRPr lang="en-US" dirty="0"/>
          </a:p>
        </p:txBody>
      </p:sp>
    </p:spTree>
    <p:extLst>
      <p:ext uri="{BB962C8B-B14F-4D97-AF65-F5344CB8AC3E}">
        <p14:creationId xmlns:p14="http://schemas.microsoft.com/office/powerpoint/2010/main" val="1626876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FAB64C-4F54-4A12-94F9-23AB9C39256D}" type="datetimeFigureOut">
              <a:rPr lang="en-US" smtClean="0"/>
              <a:t>1/23/2026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1447D2-6696-452F-AFDF-36C71C69D1ED}" type="slidenum">
              <a:rPr lang="en-US" smtClean="0"/>
              <a:t>‹#›</a:t>
            </a:fld>
            <a:endParaRPr lang="en-US" dirty="0"/>
          </a:p>
        </p:txBody>
      </p:sp>
    </p:spTree>
    <p:extLst>
      <p:ext uri="{BB962C8B-B14F-4D97-AF65-F5344CB8AC3E}">
        <p14:creationId xmlns:p14="http://schemas.microsoft.com/office/powerpoint/2010/main" val="1828841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FAB64C-4F54-4A12-94F9-23AB9C39256D}" type="datetimeFigureOut">
              <a:rPr lang="en-US" smtClean="0"/>
              <a:t>1/23/2026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1447D2-6696-452F-AFDF-36C71C69D1ED}" type="slidenum">
              <a:rPr lang="en-US" smtClean="0"/>
              <a:t>‹#›</a:t>
            </a:fld>
            <a:endParaRPr lang="en-US" dirty="0"/>
          </a:p>
        </p:txBody>
      </p:sp>
    </p:spTree>
    <p:extLst>
      <p:ext uri="{BB962C8B-B14F-4D97-AF65-F5344CB8AC3E}">
        <p14:creationId xmlns:p14="http://schemas.microsoft.com/office/powerpoint/2010/main" val="359230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AB64C-4F54-4A12-94F9-23AB9C39256D}" type="datetimeFigureOut">
              <a:rPr lang="en-US" smtClean="0"/>
              <a:t>1/23/2026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447D2-6696-452F-AFDF-36C71C69D1ED}" type="slidenum">
              <a:rPr lang="en-US" smtClean="0"/>
              <a:t>‹#›</a:t>
            </a:fld>
            <a:endParaRPr lang="en-US" dirty="0"/>
          </a:p>
        </p:txBody>
      </p:sp>
    </p:spTree>
    <p:extLst>
      <p:ext uri="{BB962C8B-B14F-4D97-AF65-F5344CB8AC3E}">
        <p14:creationId xmlns:p14="http://schemas.microsoft.com/office/powerpoint/2010/main" val="4135828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8.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2.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2.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2.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2.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2.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2.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15.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2.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2.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microsoft.com/office/2007/relationships/media" Target="../media/media4.wma"/><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4.wma"/></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2.pn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200" y="510089"/>
            <a:ext cx="11338560" cy="5999747"/>
          </a:xfrm>
          <a:prstGeom prst="rect">
            <a:avLst/>
          </a:prstGeom>
        </p:spPr>
      </p:pic>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941318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524" y="365125"/>
            <a:ext cx="10027276" cy="613669"/>
          </a:xfrm>
        </p:spPr>
        <p:txBody>
          <a:bodyPr>
            <a:normAutofit fontScale="90000"/>
          </a:bodyPr>
          <a:lstStyle/>
          <a:p>
            <a:pPr algn="r" rtl="1"/>
            <a:r>
              <a:rPr lang="fa-IR" dirty="0"/>
              <a:t>انواع خطا :</a:t>
            </a:r>
            <a:endParaRPr lang="en-US" dirty="0"/>
          </a:p>
        </p:txBody>
      </p:sp>
      <p:sp>
        <p:nvSpPr>
          <p:cNvPr id="3" name="Content Placeholder 2"/>
          <p:cNvSpPr>
            <a:spLocks noGrp="1"/>
          </p:cNvSpPr>
          <p:nvPr>
            <p:ph idx="1"/>
          </p:nvPr>
        </p:nvSpPr>
        <p:spPr>
          <a:xfrm>
            <a:off x="838200" y="1365161"/>
            <a:ext cx="10515600" cy="4811802"/>
          </a:xfrm>
        </p:spPr>
        <p:txBody>
          <a:bodyPr>
            <a:normAutofit fontScale="92500" lnSpcReduction="20000"/>
          </a:bodyPr>
          <a:lstStyle/>
          <a:p>
            <a:pPr algn="r" rtl="1"/>
            <a:r>
              <a:rPr lang="fa-IR" b="1" dirty="0" smtClean="0">
                <a:cs typeface="B Nazanin" panose="00000400000000000000" pitchFamily="2" charset="-78"/>
              </a:rPr>
              <a:t>مثال هایی از خطاهای اتفاقی یا رندوم:</a:t>
            </a:r>
          </a:p>
          <a:p>
            <a:pPr marL="0" indent="0" algn="r" rtl="1">
              <a:buNone/>
            </a:pPr>
            <a:r>
              <a:rPr lang="fa-IR" dirty="0" smtClean="0">
                <a:cs typeface="B Nazanin" panose="00000400000000000000" pitchFamily="2" charset="-78"/>
              </a:rPr>
              <a:t>- دمای نا پایدار</a:t>
            </a:r>
          </a:p>
          <a:p>
            <a:pPr marL="0" indent="0" algn="r" rtl="1">
              <a:buNone/>
            </a:pPr>
            <a:r>
              <a:rPr lang="fa-IR" dirty="0" smtClean="0">
                <a:cs typeface="B Nazanin" panose="00000400000000000000" pitchFamily="2" charset="-78"/>
              </a:rPr>
              <a:t>- نوسانات جریان الکتریکی دستگاه قرائت کننده</a:t>
            </a:r>
          </a:p>
          <a:p>
            <a:pPr marL="0" indent="0" algn="r" rtl="1">
              <a:buNone/>
            </a:pPr>
            <a:r>
              <a:rPr lang="fa-IR" dirty="0" smtClean="0">
                <a:cs typeface="B Nazanin" panose="00000400000000000000" pitchFamily="2" charset="-78"/>
              </a:rPr>
              <a:t>- وجود حباب هوا در زمان انتقال و مکش نمونه یا معرف توسط دستگاه قرائت کننده</a:t>
            </a:r>
            <a:endParaRPr lang="en-US" dirty="0" smtClean="0">
              <a:cs typeface="B Nazanin" panose="00000400000000000000" pitchFamily="2" charset="-78"/>
            </a:endParaRPr>
          </a:p>
          <a:p>
            <a:pPr marL="0" indent="0" algn="r" rtl="1">
              <a:buNone/>
            </a:pPr>
            <a:r>
              <a:rPr lang="fa-IR" dirty="0" smtClean="0">
                <a:cs typeface="B Nazanin" panose="00000400000000000000" pitchFamily="2" charset="-78"/>
              </a:rPr>
              <a:t>-عدم </a:t>
            </a:r>
            <a:r>
              <a:rPr lang="fa-IR" dirty="0" smtClean="0">
                <a:cs typeface="B Nazanin" panose="00000400000000000000" pitchFamily="2" charset="-78"/>
              </a:rPr>
              <a:t>رعایت حجم برداشتی از نمونه یا معرف</a:t>
            </a:r>
          </a:p>
          <a:p>
            <a:pPr marL="0" indent="0" algn="r" rtl="1">
              <a:buNone/>
            </a:pPr>
            <a:r>
              <a:rPr lang="fa-IR" dirty="0" smtClean="0">
                <a:cs typeface="B Nazanin" panose="00000400000000000000" pitchFamily="2" charset="-78"/>
              </a:rPr>
              <a:t>- نا پایداری معرف</a:t>
            </a:r>
          </a:p>
          <a:p>
            <a:pPr marL="0" indent="0" algn="r" rtl="1">
              <a:buNone/>
            </a:pPr>
            <a:r>
              <a:rPr lang="fa-IR" dirty="0" smtClean="0">
                <a:cs typeface="B Nazanin" panose="00000400000000000000" pitchFamily="2" charset="-78"/>
              </a:rPr>
              <a:t>- عدم رعایت شرایط نگهداری نمونه</a:t>
            </a:r>
          </a:p>
          <a:p>
            <a:pPr marL="0" indent="0" algn="r" rtl="1">
              <a:buNone/>
            </a:pPr>
            <a:r>
              <a:rPr lang="fa-IR" dirty="0" smtClean="0">
                <a:cs typeface="B Nazanin" panose="00000400000000000000" pitchFamily="2" charset="-78"/>
              </a:rPr>
              <a:t>- آلودگی ظروف شیشه ای مورد استفاده، نوک سمپلر و ...</a:t>
            </a:r>
          </a:p>
          <a:p>
            <a:pPr marL="0" indent="0" algn="r" rtl="1">
              <a:buNone/>
            </a:pPr>
            <a:r>
              <a:rPr lang="fa-IR" dirty="0" smtClean="0">
                <a:cs typeface="B Nazanin" panose="00000400000000000000" pitchFamily="2" charset="-78"/>
              </a:rPr>
              <a:t>- آلودگی نمونه کنترلی، معرف و ...</a:t>
            </a:r>
          </a:p>
          <a:p>
            <a:pPr marL="0" indent="0" algn="r" rtl="1">
              <a:buNone/>
            </a:pPr>
            <a:r>
              <a:rPr lang="fa-IR" dirty="0" smtClean="0">
                <a:cs typeface="B Nazanin" panose="00000400000000000000" pitchFamily="2" charset="-78"/>
              </a:rPr>
              <a:t>- اشکال در سیستم قرائت کننده</a:t>
            </a:r>
          </a:p>
          <a:p>
            <a:pPr marL="0" indent="0" algn="r" rtl="1">
              <a:buNone/>
            </a:pPr>
            <a:r>
              <a:rPr lang="fa-IR" dirty="0" smtClean="0">
                <a:cs typeface="B Nazanin" panose="00000400000000000000" pitchFamily="2" charset="-78"/>
              </a:rPr>
              <a:t>- عدم رعایت زمان انکوباسیون</a:t>
            </a:r>
            <a:endParaRPr lang="en-US" dirty="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40111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0943"/>
          </a:xfrm>
        </p:spPr>
        <p:txBody>
          <a:bodyPr>
            <a:normAutofit fontScale="90000"/>
          </a:bodyPr>
          <a:lstStyle/>
          <a:p>
            <a:pPr algn="r" rtl="1"/>
            <a:r>
              <a:rPr lang="fa-IR" dirty="0"/>
              <a:t>انواع خطا :</a:t>
            </a:r>
            <a:endParaRPr lang="en-US" dirty="0"/>
          </a:p>
        </p:txBody>
      </p:sp>
      <p:sp>
        <p:nvSpPr>
          <p:cNvPr id="3" name="Content Placeholder 2"/>
          <p:cNvSpPr>
            <a:spLocks noGrp="1"/>
          </p:cNvSpPr>
          <p:nvPr>
            <p:ph idx="1"/>
          </p:nvPr>
        </p:nvSpPr>
        <p:spPr>
          <a:xfrm>
            <a:off x="838199" y="1313645"/>
            <a:ext cx="11036121" cy="4863318"/>
          </a:xfrm>
        </p:spPr>
        <p:txBody>
          <a:bodyPr>
            <a:normAutofit/>
          </a:bodyPr>
          <a:lstStyle/>
          <a:p>
            <a:pPr marL="0" indent="0" algn="r" rtl="1">
              <a:buNone/>
            </a:pPr>
            <a:r>
              <a:rPr lang="fa-IR" b="1" dirty="0" smtClean="0">
                <a:cs typeface="B Nazanin" panose="00000400000000000000" pitchFamily="2" charset="-78"/>
              </a:rPr>
              <a:t>مثال هایی از خطاهای سیستماتیک :</a:t>
            </a:r>
          </a:p>
          <a:p>
            <a:pPr marL="0" indent="0" algn="r" rtl="1">
              <a:buNone/>
            </a:pPr>
            <a:r>
              <a:rPr lang="fa-IR" dirty="0" smtClean="0">
                <a:cs typeface="B Nazanin" panose="00000400000000000000" pitchFamily="2" charset="-78"/>
              </a:rPr>
              <a:t>- اشکال در کالیبراسیون : در نظر گرفتن ارزش نادرست برای کالیبراتور، تهیه نا مناسب کالیبراتور، آلودگی، افت ، تغلیظ، تغییر شماره ساخت و ...</a:t>
            </a:r>
          </a:p>
          <a:p>
            <a:pPr marL="0" indent="0" algn="r" rtl="1">
              <a:buNone/>
            </a:pPr>
            <a:r>
              <a:rPr lang="fa-IR" dirty="0" smtClean="0">
                <a:cs typeface="B Nazanin" panose="00000400000000000000" pitchFamily="2" charset="-78"/>
              </a:rPr>
              <a:t>- عوض کردن معرف بدون تغییر در کالیبراسیون</a:t>
            </a:r>
          </a:p>
          <a:p>
            <a:pPr marL="0" indent="0" algn="r" rtl="1">
              <a:buNone/>
            </a:pPr>
            <a:r>
              <a:rPr lang="fa-IR" dirty="0" smtClean="0">
                <a:cs typeface="B Nazanin" panose="00000400000000000000" pitchFamily="2" charset="-78"/>
              </a:rPr>
              <a:t>- تخریب تدریجی معرف</a:t>
            </a:r>
          </a:p>
          <a:p>
            <a:pPr marL="0" indent="0" algn="r" rtl="1">
              <a:buNone/>
            </a:pPr>
            <a:r>
              <a:rPr lang="fa-IR" dirty="0" smtClean="0">
                <a:cs typeface="B Nazanin" panose="00000400000000000000" pitchFamily="2" charset="-78"/>
              </a:rPr>
              <a:t>- عدم رعایت دستور العمل سازنده برای تهیه معرف</a:t>
            </a:r>
          </a:p>
          <a:p>
            <a:pPr marL="0" indent="0" algn="r" rtl="1">
              <a:buNone/>
            </a:pPr>
            <a:r>
              <a:rPr lang="fa-IR" dirty="0" smtClean="0">
                <a:cs typeface="B Nazanin" panose="00000400000000000000" pitchFamily="2" charset="-78"/>
              </a:rPr>
              <a:t>- تغییر در دمای انکوباسیون</a:t>
            </a:r>
          </a:p>
          <a:p>
            <a:pPr marL="0" indent="0" algn="r" rtl="1">
              <a:buNone/>
            </a:pPr>
            <a:r>
              <a:rPr lang="fa-IR" dirty="0" smtClean="0">
                <a:cs typeface="B Nazanin" panose="00000400000000000000" pitchFamily="2" charset="-78"/>
              </a:rPr>
              <a:t>- خطاهای ثابت در وسایل انتقال دهنده نمونه یا معرف مانند سمپلر</a:t>
            </a:r>
            <a:endParaRPr lang="en-US" dirty="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55188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561" y="365125"/>
            <a:ext cx="9298546" cy="1325563"/>
          </a:xfrm>
        </p:spPr>
        <p:txBody>
          <a:bodyPr>
            <a:normAutofit/>
          </a:bodyPr>
          <a:lstStyle/>
          <a:p>
            <a:pPr rtl="1"/>
            <a:r>
              <a:rPr lang="fa-IR" sz="4000" dirty="0"/>
              <a:t>کنترل کیفی </a:t>
            </a:r>
            <a:r>
              <a:rPr lang="fa-IR" sz="4000" dirty="0" smtClean="0"/>
              <a:t>داخلی برپایه </a:t>
            </a:r>
            <a:r>
              <a:rPr lang="fa-IR" sz="4000" dirty="0"/>
              <a:t>ی استفاده از نمونه کنترلی</a:t>
            </a:r>
            <a:endParaRPr lang="en-US" sz="4000" dirty="0"/>
          </a:p>
        </p:txBody>
      </p:sp>
      <p:sp>
        <p:nvSpPr>
          <p:cNvPr id="3" name="Content Placeholder 2"/>
          <p:cNvSpPr>
            <a:spLocks noGrp="1"/>
          </p:cNvSpPr>
          <p:nvPr>
            <p:ph idx="1"/>
          </p:nvPr>
        </p:nvSpPr>
        <p:spPr>
          <a:xfrm>
            <a:off x="838199" y="1584101"/>
            <a:ext cx="11100515" cy="4592862"/>
          </a:xfrm>
        </p:spPr>
        <p:txBody>
          <a:bodyPr/>
          <a:lstStyle/>
          <a:p>
            <a:pPr algn="r" rtl="1"/>
            <a:r>
              <a:rPr lang="fa-IR" b="1" dirty="0" smtClean="0">
                <a:cs typeface="B Nazanin" panose="00000400000000000000" pitchFamily="2" charset="-78"/>
              </a:rPr>
              <a:t>انتخاب مواد کنترلی</a:t>
            </a:r>
          </a:p>
          <a:p>
            <a:pPr marL="0" indent="0" algn="r" rtl="1">
              <a:buNone/>
            </a:pPr>
            <a:r>
              <a:rPr lang="fa-IR" dirty="0" smtClean="0">
                <a:cs typeface="B Nazanin" panose="00000400000000000000" pitchFamily="2" charset="-78"/>
              </a:rPr>
              <a:t>چه نوع سرم کنترلی را تهیه یا خریداری کنیم؟</a:t>
            </a:r>
          </a:p>
          <a:p>
            <a:pPr marL="0" indent="0" algn="r" rtl="1">
              <a:buNone/>
            </a:pPr>
            <a:r>
              <a:rPr lang="fa-IR" dirty="0" smtClean="0">
                <a:cs typeface="B Nazanin" panose="00000400000000000000" pitchFamily="2" charset="-78"/>
              </a:rPr>
              <a:t> در انتخاب مواد کنترلی باید موارد زیر مورد توجه قرار گیرند:</a:t>
            </a:r>
          </a:p>
          <a:p>
            <a:pPr marL="0" indent="0" algn="r" rtl="1">
              <a:buNone/>
            </a:pPr>
            <a:r>
              <a:rPr lang="fa-IR" dirty="0" smtClean="0">
                <a:cs typeface="B Nazanin" panose="00000400000000000000" pitchFamily="2" charset="-78"/>
              </a:rPr>
              <a:t>- </a:t>
            </a:r>
            <a:r>
              <a:rPr lang="fa-IR" b="1" dirty="0" smtClean="0">
                <a:cs typeface="B Nazanin" panose="00000400000000000000" pitchFamily="2" charset="-78"/>
              </a:rPr>
              <a:t>پایداری </a:t>
            </a:r>
            <a:r>
              <a:rPr lang="fa-IR" dirty="0" smtClean="0">
                <a:cs typeface="B Nazanin" panose="00000400000000000000" pitchFamily="2" charset="-78"/>
              </a:rPr>
              <a:t>: کنترل باید برای مدت طولانی پایدار و در عین حال فاقد مواد نگهدارنده مداخله گر باشد</a:t>
            </a:r>
          </a:p>
          <a:p>
            <a:pPr algn="r" rtl="1">
              <a:buFontTx/>
              <a:buChar char="-"/>
            </a:pPr>
            <a:r>
              <a:rPr lang="fa-IR" b="1" dirty="0" smtClean="0">
                <a:cs typeface="B Nazanin" panose="00000400000000000000" pitchFamily="2" charset="-78"/>
              </a:rPr>
              <a:t>مشابهت با نمونه انسانی</a:t>
            </a:r>
            <a:r>
              <a:rPr lang="fa-IR" dirty="0" smtClean="0">
                <a:cs typeface="B Nazanin" panose="00000400000000000000" pitchFamily="2" charset="-78"/>
              </a:rPr>
              <a:t>: بهتر است کنترل ها با پایه سرم، ادرار، خون، </a:t>
            </a:r>
            <a:r>
              <a:rPr lang="en-US" dirty="0" smtClean="0">
                <a:cs typeface="B Nazanin" panose="00000400000000000000" pitchFamily="2" charset="-78"/>
              </a:rPr>
              <a:t>CSF </a:t>
            </a:r>
            <a:r>
              <a:rPr lang="fa-IR" dirty="0" smtClean="0">
                <a:cs typeface="B Nazanin" panose="00000400000000000000" pitchFamily="2" charset="-78"/>
              </a:rPr>
              <a:t>و ... انتخاب شود.</a:t>
            </a:r>
          </a:p>
          <a:p>
            <a:pPr algn="r" rtl="1">
              <a:buFontTx/>
              <a:buChar char="-"/>
            </a:pPr>
            <a:r>
              <a:rPr lang="fa-IR" b="1" dirty="0">
                <a:cs typeface="B Nazanin" panose="00000400000000000000" pitchFamily="2" charset="-78"/>
              </a:rPr>
              <a:t>یکنواختی </a:t>
            </a:r>
            <a:r>
              <a:rPr lang="fa-IR" dirty="0">
                <a:cs typeface="B Nazanin" panose="00000400000000000000" pitchFamily="2" charset="-78"/>
              </a:rPr>
              <a:t>: ویال های مختلف کنترل باید هموژن و یکنواخت بوده و غلظت آنالیتهای موجود در آنها یکسان باشد.</a:t>
            </a:r>
          </a:p>
          <a:p>
            <a:pPr algn="r" rtl="1">
              <a:buFontTx/>
              <a:buChar char="-"/>
            </a:pPr>
            <a:endParaRPr lang="fa-IR" dirty="0" smtClean="0"/>
          </a:p>
          <a:p>
            <a:pPr algn="r" rtl="1">
              <a:buFontTx/>
              <a:buChar char="-"/>
            </a:pPr>
            <a:endParaRPr lang="fa-IR" dirty="0" smtClean="0"/>
          </a:p>
          <a:p>
            <a:pPr algn="r" rtl="1">
              <a:buFontTx/>
              <a:buChar char="-"/>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73949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59123"/>
          </a:xfrm>
        </p:spPr>
        <p:txBody>
          <a:bodyPr>
            <a:normAutofit fontScale="90000"/>
          </a:bodyPr>
          <a:lstStyle/>
          <a:p>
            <a:pPr algn="r" rtl="1"/>
            <a:r>
              <a:rPr lang="fa-IR" dirty="0"/>
              <a:t>انتخاب مواد کنترلی</a:t>
            </a:r>
            <a:br>
              <a:rPr lang="fa-IR" dirty="0"/>
            </a:br>
            <a:endParaRPr lang="en-US" dirty="0"/>
          </a:p>
        </p:txBody>
      </p:sp>
      <p:sp>
        <p:nvSpPr>
          <p:cNvPr id="3" name="Content Placeholder 2"/>
          <p:cNvSpPr>
            <a:spLocks noGrp="1"/>
          </p:cNvSpPr>
          <p:nvPr>
            <p:ph idx="1"/>
          </p:nvPr>
        </p:nvSpPr>
        <p:spPr>
          <a:xfrm>
            <a:off x="838200" y="1545465"/>
            <a:ext cx="10515600" cy="4631498"/>
          </a:xfrm>
        </p:spPr>
        <p:txBody>
          <a:bodyPr>
            <a:normAutofit/>
          </a:bodyPr>
          <a:lstStyle/>
          <a:p>
            <a:pPr marL="0" indent="0" algn="r" rtl="1">
              <a:buNone/>
            </a:pPr>
            <a:r>
              <a:rPr lang="fa-IR" dirty="0" smtClean="0"/>
              <a:t>- </a:t>
            </a:r>
            <a:r>
              <a:rPr lang="fa-IR" b="1" dirty="0" smtClean="0">
                <a:cs typeface="B Nazanin" panose="00000400000000000000" pitchFamily="2" charset="-78"/>
              </a:rPr>
              <a:t>عدم وجود اثرات زمینه ای (</a:t>
            </a:r>
            <a:r>
              <a:rPr lang="en-US" dirty="0">
                <a:cs typeface="B Nazanin" panose="00000400000000000000" pitchFamily="2" charset="-78"/>
              </a:rPr>
              <a:t>Matrix effect</a:t>
            </a:r>
            <a:r>
              <a:rPr lang="fa-IR" b="1" dirty="0" smtClean="0">
                <a:cs typeface="B Nazanin" panose="00000400000000000000" pitchFamily="2" charset="-78"/>
              </a:rPr>
              <a:t>)</a:t>
            </a:r>
            <a:r>
              <a:rPr lang="en-US" dirty="0" smtClean="0">
                <a:cs typeface="B Nazanin" panose="00000400000000000000" pitchFamily="2" charset="-78"/>
              </a:rPr>
              <a:t> : </a:t>
            </a:r>
            <a:r>
              <a:rPr lang="fa-IR" dirty="0" smtClean="0">
                <a:cs typeface="B Nazanin" panose="00000400000000000000" pitchFamily="2" charset="-78"/>
              </a:rPr>
              <a:t>برای انتخاب سرم کنترل باید همخوانی آن با معرف های مورد استفاده در نظر گرفته شده و از عدم وجود اثرات زمینه ای اطمینان حاصل گردد.</a:t>
            </a:r>
          </a:p>
          <a:p>
            <a:pPr marL="0" indent="0" algn="r" rtl="1">
              <a:buNone/>
            </a:pPr>
            <a:r>
              <a:rPr lang="fa-IR" b="1" dirty="0" smtClean="0">
                <a:cs typeface="B Nazanin" panose="00000400000000000000" pitchFamily="2" charset="-78"/>
              </a:rPr>
              <a:t>- بسته بندی مناسب </a:t>
            </a:r>
            <a:r>
              <a:rPr lang="fa-IR" dirty="0" smtClean="0">
                <a:cs typeface="B Nazanin" panose="00000400000000000000" pitchFamily="2" charset="-78"/>
              </a:rPr>
              <a:t>: ویال بدون نشتی بوده و به حجم رساندن و نگهداری کنترل به سهولت انجام شود.</a:t>
            </a:r>
          </a:p>
          <a:p>
            <a:pPr marL="0" indent="0" algn="r" rtl="1">
              <a:buNone/>
            </a:pPr>
            <a:r>
              <a:rPr lang="fa-IR" b="1" dirty="0" smtClean="0">
                <a:cs typeface="B Nazanin" panose="00000400000000000000" pitchFamily="2" charset="-78"/>
              </a:rPr>
              <a:t>- قیمت ارزان و تعداد زیاد مصرف کنندگان</a:t>
            </a:r>
          </a:p>
          <a:p>
            <a:pPr algn="r" rtl="1">
              <a:buFontTx/>
              <a:buChar char="-"/>
            </a:pPr>
            <a:r>
              <a:rPr lang="fa-IR" b="1" dirty="0" smtClean="0">
                <a:cs typeface="B Nazanin" panose="00000400000000000000" pitchFamily="2" charset="-78"/>
              </a:rPr>
              <a:t>عاری از عوامل بیماریزا </a:t>
            </a:r>
            <a:r>
              <a:rPr lang="fa-IR" dirty="0" smtClean="0">
                <a:cs typeface="B Nazanin" panose="00000400000000000000" pitchFamily="2" charset="-78"/>
              </a:rPr>
              <a:t>: مثل باکتری، قارچ، ویروس</a:t>
            </a:r>
          </a:p>
          <a:p>
            <a:pPr marL="0" indent="0" algn="r" rtl="1">
              <a:buNone/>
            </a:pPr>
            <a:endParaRPr lang="fa-IR" dirty="0" smtClean="0">
              <a:solidFill>
                <a:srgbClr val="C00000"/>
              </a:solidFill>
            </a:endParaRPr>
          </a:p>
          <a:p>
            <a:pPr algn="r" rtl="1">
              <a:buFontTx/>
              <a:buChar char="-"/>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803264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کنترل لیوفیلیزه بهتر است یا کنترل های مایع ؟</a:t>
            </a:r>
            <a:br>
              <a:rPr lang="fa-IR" dirty="0"/>
            </a:br>
            <a:endParaRPr lang="en-US" dirty="0"/>
          </a:p>
        </p:txBody>
      </p:sp>
      <p:sp>
        <p:nvSpPr>
          <p:cNvPr id="3" name="Content Placeholder 2"/>
          <p:cNvSpPr>
            <a:spLocks noGrp="1"/>
          </p:cNvSpPr>
          <p:nvPr>
            <p:ph idx="1"/>
          </p:nvPr>
        </p:nvSpPr>
        <p:spPr>
          <a:xfrm>
            <a:off x="838200" y="1455313"/>
            <a:ext cx="10515600" cy="4721650"/>
          </a:xfrm>
        </p:spPr>
        <p:txBody>
          <a:bodyPr>
            <a:normAutofit/>
          </a:bodyPr>
          <a:lstStyle/>
          <a:p>
            <a:pPr marL="0" indent="0" algn="r" rtl="1">
              <a:buNone/>
            </a:pPr>
            <a:r>
              <a:rPr lang="fa-IR" dirty="0" smtClean="0">
                <a:cs typeface="B Nazanin" panose="00000400000000000000" pitchFamily="2" charset="-78"/>
              </a:rPr>
              <a:t>هر </a:t>
            </a:r>
            <a:r>
              <a:rPr lang="fa-IR" dirty="0" smtClean="0">
                <a:cs typeface="B Nazanin" panose="00000400000000000000" pitchFamily="2" charset="-78"/>
              </a:rPr>
              <a:t>دو نوع قابل استفاده می باشد. اما باید در زمان انتخاب مزایا و معایب هر یک در نظر گرفته شود. </a:t>
            </a:r>
          </a:p>
          <a:p>
            <a:pPr marL="0" indent="0" algn="r" rtl="1">
              <a:buNone/>
            </a:pPr>
            <a:r>
              <a:rPr lang="fa-IR" dirty="0" smtClean="0">
                <a:cs typeface="B Nazanin" panose="00000400000000000000" pitchFamily="2" charset="-78"/>
              </a:rPr>
              <a:t>خطا در به حجم رساندن کنترل های لیوفیلیزه ممکن است منجر به بروز مشکلاتی شود، در حالی که کنترل های مایع ، آماده مصرف هستند. </a:t>
            </a:r>
          </a:p>
          <a:p>
            <a:pPr marL="0" indent="0" algn="r" rtl="1">
              <a:buNone/>
            </a:pPr>
            <a:r>
              <a:rPr lang="fa-IR" dirty="0" smtClean="0">
                <a:cs typeface="B Nazanin" panose="00000400000000000000" pitchFamily="2" charset="-78"/>
              </a:rPr>
              <a:t>درعین حال مواد موجود در کنترل های مایع ممکن است در برخی روش ها تداخل نموده و باعث خطا شود</a:t>
            </a:r>
            <a:r>
              <a:rPr lang="fa-IR" dirty="0" smtClean="0">
                <a:cs typeface="B Nazanin" panose="00000400000000000000" pitchFamily="2" charset="-78"/>
              </a:rPr>
              <a:t>.</a:t>
            </a:r>
            <a:endParaRPr lang="fa-IR" dirty="0" smtClean="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36331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16700"/>
          </a:xfrm>
        </p:spPr>
        <p:txBody>
          <a:bodyPr/>
          <a:lstStyle/>
          <a:p>
            <a:pPr algn="r" rtl="1"/>
            <a:r>
              <a:rPr lang="fa-IR" dirty="0" smtClean="0"/>
              <a:t>نکات مربوط به ماده کنترلی:</a:t>
            </a:r>
            <a:endParaRPr lang="en-US" dirty="0"/>
          </a:p>
        </p:txBody>
      </p:sp>
      <p:sp>
        <p:nvSpPr>
          <p:cNvPr id="3" name="Content Placeholder 2"/>
          <p:cNvSpPr>
            <a:spLocks noGrp="1"/>
          </p:cNvSpPr>
          <p:nvPr>
            <p:ph idx="1"/>
          </p:nvPr>
        </p:nvSpPr>
        <p:spPr>
          <a:xfrm>
            <a:off x="838200" y="1249251"/>
            <a:ext cx="10868696" cy="4927712"/>
          </a:xfrm>
        </p:spPr>
        <p:txBody>
          <a:bodyPr>
            <a:normAutofit/>
          </a:bodyPr>
          <a:lstStyle/>
          <a:p>
            <a:pPr algn="r" rtl="1">
              <a:buFont typeface="Wingdings" panose="05000000000000000000" pitchFamily="2" charset="2"/>
              <a:buChar char="ü"/>
            </a:pPr>
            <a:r>
              <a:rPr lang="fa-IR" dirty="0" smtClean="0">
                <a:cs typeface="B Nazanin" panose="00000400000000000000" pitchFamily="2" charset="-78"/>
              </a:rPr>
              <a:t>بهتر </a:t>
            </a:r>
            <a:r>
              <a:rPr lang="fa-IR" dirty="0">
                <a:cs typeface="B Nazanin" panose="00000400000000000000" pitchFamily="2" charset="-78"/>
              </a:rPr>
              <a:t>است کنترل ها برای مصرف یک سال تهیه یا خریداری شود</a:t>
            </a:r>
            <a:r>
              <a:rPr lang="fa-IR" dirty="0" smtClean="0">
                <a:cs typeface="B Nazanin" panose="00000400000000000000" pitchFamily="2" charset="-78"/>
              </a:rPr>
              <a:t>.</a:t>
            </a:r>
          </a:p>
          <a:p>
            <a:pPr algn="r" rtl="1">
              <a:buFont typeface="Wingdings" panose="05000000000000000000" pitchFamily="2" charset="2"/>
              <a:buChar char="ü"/>
            </a:pPr>
            <a:r>
              <a:rPr lang="fa-IR" dirty="0" smtClean="0">
                <a:cs typeface="B Nazanin" panose="00000400000000000000" pitchFamily="2" charset="-78"/>
              </a:rPr>
              <a:t>برای </a:t>
            </a:r>
            <a:r>
              <a:rPr lang="fa-IR" dirty="0">
                <a:cs typeface="B Nazanin" panose="00000400000000000000" pitchFamily="2" charset="-78"/>
              </a:rPr>
              <a:t>کنترل داخلی کیفیت، بهتراست حتی الامکان دو غلظت مختلف از کنترل استفاده شود</a:t>
            </a:r>
            <a:r>
              <a:rPr lang="fa-IR" dirty="0" smtClean="0">
                <a:cs typeface="B Nazanin" panose="00000400000000000000" pitchFamily="2" charset="-78"/>
              </a:rPr>
              <a:t>.</a:t>
            </a:r>
          </a:p>
          <a:p>
            <a:pPr algn="r" rtl="1">
              <a:buFont typeface="Wingdings" panose="05000000000000000000" pitchFamily="2" charset="2"/>
              <a:buChar char="ü"/>
            </a:pPr>
            <a:r>
              <a:rPr lang="fa-IR" dirty="0" smtClean="0">
                <a:cs typeface="B Nazanin" panose="00000400000000000000" pitchFamily="2" charset="-78"/>
              </a:rPr>
              <a:t>انتخاب </a:t>
            </a:r>
            <a:r>
              <a:rPr lang="fa-IR" dirty="0">
                <a:cs typeface="B Nazanin" panose="00000400000000000000" pitchFamily="2" charset="-78"/>
              </a:rPr>
              <a:t>غلظت های نزدیک به محدوده تصمیم گیری بالینی </a:t>
            </a:r>
            <a:r>
              <a:rPr lang="fa-IR" dirty="0" smtClean="0">
                <a:cs typeface="B Nazanin" panose="00000400000000000000" pitchFamily="2" charset="-78"/>
              </a:rPr>
              <a:t>(</a:t>
            </a:r>
            <a:r>
              <a:rPr lang="en-US" dirty="0">
                <a:cs typeface="B Nazanin" panose="00000400000000000000" pitchFamily="2" charset="-78"/>
              </a:rPr>
              <a:t>Decision level </a:t>
            </a:r>
            <a:r>
              <a:rPr lang="fa-IR" dirty="0" smtClean="0">
                <a:cs typeface="B Nazanin" panose="00000400000000000000" pitchFamily="2" charset="-78"/>
              </a:rPr>
              <a:t>) ارجح </a:t>
            </a:r>
            <a:r>
              <a:rPr lang="fa-IR" dirty="0">
                <a:cs typeface="B Nazanin" panose="00000400000000000000" pitchFamily="2" charset="-78"/>
              </a:rPr>
              <a:t>می باشد.</a:t>
            </a:r>
          </a:p>
          <a:p>
            <a:pPr algn="r" rtl="1">
              <a:buFont typeface="Wingdings" panose="05000000000000000000" pitchFamily="2" charset="2"/>
              <a:buChar char="ü"/>
            </a:pPr>
            <a:r>
              <a:rPr lang="fa-IR" dirty="0" smtClean="0">
                <a:cs typeface="B Nazanin" panose="00000400000000000000" pitchFamily="2" charset="-78"/>
              </a:rPr>
              <a:t>مواد </a:t>
            </a:r>
            <a:r>
              <a:rPr lang="fa-IR" dirty="0">
                <a:cs typeface="B Nazanin" panose="00000400000000000000" pitchFamily="2" charset="-78"/>
              </a:rPr>
              <a:t>کنترلی برای بررسی دقت قابل استفاده می باشند</a:t>
            </a:r>
            <a:r>
              <a:rPr lang="fa-IR" dirty="0" smtClean="0">
                <a:cs typeface="B Nazanin" panose="00000400000000000000" pitchFamily="2" charset="-78"/>
              </a:rPr>
              <a:t>.</a:t>
            </a:r>
          </a:p>
          <a:p>
            <a:pPr algn="r" rtl="1">
              <a:buFont typeface="Wingdings" panose="05000000000000000000" pitchFamily="2" charset="2"/>
              <a:buChar char="ü"/>
            </a:pPr>
            <a:r>
              <a:rPr lang="fa-IR" dirty="0" smtClean="0">
                <a:cs typeface="B Nazanin" panose="00000400000000000000" pitchFamily="2" charset="-78"/>
              </a:rPr>
              <a:t>مواد </a:t>
            </a:r>
            <a:r>
              <a:rPr lang="fa-IR" dirty="0">
                <a:cs typeface="B Nazanin" panose="00000400000000000000" pitchFamily="2" charset="-78"/>
              </a:rPr>
              <a:t>کنترلی نمی توانند به عنوان جایگزین کالیبراتور استفاده شوند.</a:t>
            </a:r>
          </a:p>
          <a:p>
            <a:pPr marL="0" indent="0" algn="r" rtl="1">
              <a:buNone/>
            </a:pPr>
            <a:r>
              <a:rPr lang="fa-IR" dirty="0">
                <a:cs typeface="B Nazanin" panose="00000400000000000000" pitchFamily="2" charset="-78"/>
              </a:rPr>
              <a:t> کالیبراتور ماده ای است برای کالیبراسیون روش آزمایشگاهی و دارای مقدار مشخص است، در حالی که ماده کنترلی برای کنترل کیفیت روش آزمایشگاهی بکار میرود و اغلب دارای محدوده غلظتی می باشد.</a:t>
            </a:r>
          </a:p>
          <a:p>
            <a:pPr algn="r" rtl="1">
              <a:buFont typeface="Wingdings" panose="05000000000000000000" pitchFamily="2" charset="2"/>
              <a:buChar char="ü"/>
            </a:pPr>
            <a:r>
              <a:rPr lang="fa-IR" dirty="0" smtClean="0">
                <a:cs typeface="B Nazanin" panose="00000400000000000000" pitchFamily="2" charset="-78"/>
              </a:rPr>
              <a:t>به </a:t>
            </a:r>
            <a:r>
              <a:rPr lang="fa-IR" dirty="0">
                <a:cs typeface="B Nazanin" panose="00000400000000000000" pitchFamily="2" charset="-78"/>
              </a:rPr>
              <a:t>حجم رساندن مواد کنترلی لیوفیلیزه می بایست با وسایل حجمی مناسب و طبق دستور سازنده صورت پذیرد.</a:t>
            </a:r>
            <a:endParaRPr lang="en-US" dirty="0">
              <a:cs typeface="B Nazanin" panose="00000400000000000000" pitchFamily="2" charset="-78"/>
            </a:endParaRPr>
          </a:p>
          <a:p>
            <a:pPr marL="0" indent="0" algn="r" rtl="1">
              <a:buNone/>
            </a:pPr>
            <a:endParaRPr lang="fa-IR" dirty="0"/>
          </a:p>
          <a:p>
            <a:pPr algn="r" rtl="1"/>
            <a:endParaRPr lang="fa-IR" dirty="0"/>
          </a:p>
          <a:p>
            <a:pPr algn="r" rtl="1"/>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739686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8186"/>
            <a:ext cx="10515600" cy="721217"/>
          </a:xfrm>
        </p:spPr>
        <p:txBody>
          <a:bodyPr>
            <a:normAutofit fontScale="90000"/>
          </a:bodyPr>
          <a:lstStyle/>
          <a:p>
            <a:pPr algn="r" rtl="1"/>
            <a:r>
              <a:rPr lang="fa-IR" sz="4000" dirty="0"/>
              <a:t>روش تهیه سرم کنترل </a:t>
            </a:r>
            <a:r>
              <a:rPr lang="en-US" sz="4000" dirty="0" smtClean="0"/>
              <a:t>Pooled </a:t>
            </a:r>
            <a:r>
              <a:rPr lang="en-US" sz="4000" dirty="0"/>
              <a:t>serum </a:t>
            </a:r>
            <a:r>
              <a:rPr lang="fa-IR" sz="4000" dirty="0" smtClean="0"/>
              <a:t>در </a:t>
            </a:r>
            <a:r>
              <a:rPr lang="fa-IR" sz="4000" dirty="0"/>
              <a:t>آزمایشگاه بیوشیمی :</a:t>
            </a:r>
            <a:r>
              <a:rPr lang="fa-IR" dirty="0"/>
              <a:t/>
            </a:r>
            <a:br>
              <a:rPr lang="fa-IR" dirty="0"/>
            </a:br>
            <a:endParaRPr lang="en-US" dirty="0"/>
          </a:p>
        </p:txBody>
      </p:sp>
      <p:sp>
        <p:nvSpPr>
          <p:cNvPr id="3" name="Content Placeholder 2"/>
          <p:cNvSpPr>
            <a:spLocks noGrp="1"/>
          </p:cNvSpPr>
          <p:nvPr>
            <p:ph idx="1"/>
          </p:nvPr>
        </p:nvSpPr>
        <p:spPr>
          <a:xfrm>
            <a:off x="437882" y="1249251"/>
            <a:ext cx="11423560" cy="4927712"/>
          </a:xfrm>
        </p:spPr>
        <p:txBody>
          <a:bodyPr>
            <a:normAutofit lnSpcReduction="10000"/>
          </a:bodyPr>
          <a:lstStyle/>
          <a:p>
            <a:pPr marL="0" indent="0" algn="r" rtl="1">
              <a:buNone/>
            </a:pPr>
            <a:r>
              <a:rPr lang="fa-IR" dirty="0" smtClean="0">
                <a:cs typeface="B Nazanin" panose="00000400000000000000" pitchFamily="2" charset="-78"/>
              </a:rPr>
              <a:t>روش های استفاده از اتیلن گلیکول و سدیم آزاید </a:t>
            </a:r>
          </a:p>
          <a:p>
            <a:pPr marL="0" indent="0" algn="r" rtl="1">
              <a:buNone/>
            </a:pPr>
            <a:endParaRPr lang="fa-IR" dirty="0" smtClean="0">
              <a:cs typeface="B Nazanin" panose="00000400000000000000" pitchFamily="2" charset="-78"/>
            </a:endParaRPr>
          </a:p>
          <a:p>
            <a:pPr marL="0" indent="0" algn="r" rtl="1">
              <a:buNone/>
            </a:pPr>
            <a:r>
              <a:rPr lang="fa-IR" b="1" dirty="0" smtClean="0">
                <a:cs typeface="B Nazanin" panose="00000400000000000000" pitchFamily="2" charset="-78"/>
              </a:rPr>
              <a:t>روش استفاده </a:t>
            </a:r>
            <a:r>
              <a:rPr lang="fa-IR" b="1" dirty="0">
                <a:cs typeface="B Nazanin" panose="00000400000000000000" pitchFamily="2" charset="-78"/>
              </a:rPr>
              <a:t>از اتیلن </a:t>
            </a:r>
            <a:r>
              <a:rPr lang="fa-IR" b="1" dirty="0" smtClean="0">
                <a:cs typeface="B Nazanin" panose="00000400000000000000" pitchFamily="2" charset="-78"/>
              </a:rPr>
              <a:t>گلیکول:</a:t>
            </a:r>
          </a:p>
          <a:p>
            <a:pPr marL="0" indent="0" algn="r" rtl="1">
              <a:buNone/>
            </a:pPr>
            <a:r>
              <a:rPr lang="fa-IR" dirty="0" smtClean="0">
                <a:cs typeface="B Nazanin" panose="00000400000000000000" pitchFamily="2" charset="-78"/>
              </a:rPr>
              <a:t>سرم های اهدا کنندگانی را که ایکتریک، سپتیک و همولیز نبوده و آزمایشات </a:t>
            </a:r>
            <a:r>
              <a:rPr lang="en-US" dirty="0" smtClean="0">
                <a:cs typeface="B Nazanin" panose="00000400000000000000" pitchFamily="2" charset="-78"/>
              </a:rPr>
              <a:t>HCV Ab </a:t>
            </a:r>
            <a:r>
              <a:rPr lang="fa-IR" dirty="0" smtClean="0">
                <a:cs typeface="B Nazanin" panose="00000400000000000000" pitchFamily="2" charset="-78"/>
              </a:rPr>
              <a:t>و </a:t>
            </a:r>
            <a:r>
              <a:rPr lang="en-US" dirty="0" smtClean="0">
                <a:cs typeface="B Nazanin" panose="00000400000000000000" pitchFamily="2" charset="-78"/>
              </a:rPr>
              <a:t>HBS Ag </a:t>
            </a:r>
            <a:r>
              <a:rPr lang="fa-IR" dirty="0" smtClean="0">
                <a:cs typeface="B Nazanin" panose="00000400000000000000" pitchFamily="2" charset="-78"/>
              </a:rPr>
              <a:t>و</a:t>
            </a:r>
          </a:p>
          <a:p>
            <a:pPr marL="0" indent="0" algn="r" rtl="1">
              <a:buNone/>
            </a:pPr>
            <a:r>
              <a:rPr lang="en-US" dirty="0" smtClean="0">
                <a:cs typeface="B Nazanin" panose="00000400000000000000" pitchFamily="2" charset="-78"/>
              </a:rPr>
              <a:t>HIV Ab </a:t>
            </a:r>
            <a:r>
              <a:rPr lang="fa-IR" dirty="0" smtClean="0">
                <a:cs typeface="B Nazanin" panose="00000400000000000000" pitchFamily="2" charset="-78"/>
              </a:rPr>
              <a:t>انها منفی باشد در پایان هر روز در ظرف پلاستیکی درب دارو استریل جمع آوری و در فریزر نگهداری می کنیم</a:t>
            </a:r>
          </a:p>
          <a:p>
            <a:pPr marL="0" indent="0" algn="r" rtl="1">
              <a:buNone/>
            </a:pPr>
            <a:r>
              <a:rPr lang="fa-IR" dirty="0" smtClean="0">
                <a:cs typeface="B Nazanin" panose="00000400000000000000" pitchFamily="2" charset="-78"/>
              </a:rPr>
              <a:t> هر روز سرم های جدید را بر روی سرم های قبل ریخته و در فریز قرار می دهیم. </a:t>
            </a:r>
          </a:p>
          <a:p>
            <a:pPr marL="0" indent="0" algn="r" rtl="1">
              <a:buNone/>
            </a:pPr>
            <a:r>
              <a:rPr lang="fa-IR" dirty="0" smtClean="0">
                <a:cs typeface="B Nazanin" panose="00000400000000000000" pitchFamily="2" charset="-78"/>
              </a:rPr>
              <a:t>ایده ال ترین حجم برای نیاز یک سال و حداقل حجم برای نیاز 6 ماه جمع آوری شود.</a:t>
            </a:r>
          </a:p>
          <a:p>
            <a:pPr algn="r" rtl="1">
              <a:buFont typeface="Wingdings" panose="05000000000000000000" pitchFamily="2" charset="2"/>
              <a:buChar char="v"/>
            </a:pPr>
            <a:r>
              <a:rPr lang="fa-IR" dirty="0" smtClean="0">
                <a:cs typeface="B Nazanin" panose="00000400000000000000" pitchFamily="2" charset="-78"/>
              </a:rPr>
              <a:t> به طور متوسط روزانه 2.5 میلی لیتر سرم کنترل برای بخش های مختلف آزمایشگاه مورد نیاز می باشد. این حجم برای یک هفته 85 میلی لیتر، برای هر ماه 66 میلی لیتر، برای شش ماه 366 میلی لیتر و برای یک سال 926 میلی لیتر می باشد.</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85989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9427"/>
          </a:xfrm>
        </p:spPr>
        <p:txBody>
          <a:bodyPr>
            <a:normAutofit/>
          </a:bodyPr>
          <a:lstStyle/>
          <a:p>
            <a:pPr algn="r" rtl="1"/>
            <a:r>
              <a:rPr lang="fa-IR" sz="3600" dirty="0"/>
              <a:t>روش تهیه سرم کنترل </a:t>
            </a:r>
            <a:r>
              <a:rPr lang="en-US" sz="3600" dirty="0"/>
              <a:t>Pooled serum </a:t>
            </a:r>
            <a:r>
              <a:rPr lang="fa-IR" sz="3600" dirty="0"/>
              <a:t>در آزمایشگاه بیوشیمی :</a:t>
            </a:r>
            <a:endParaRPr lang="en-US" sz="3600" dirty="0"/>
          </a:p>
        </p:txBody>
      </p:sp>
      <p:sp>
        <p:nvSpPr>
          <p:cNvPr id="3" name="Content Placeholder 2"/>
          <p:cNvSpPr>
            <a:spLocks noGrp="1"/>
          </p:cNvSpPr>
          <p:nvPr>
            <p:ph idx="1"/>
          </p:nvPr>
        </p:nvSpPr>
        <p:spPr>
          <a:xfrm>
            <a:off x="838200" y="1378040"/>
            <a:ext cx="10515600" cy="4798924"/>
          </a:xfrm>
        </p:spPr>
        <p:txBody>
          <a:bodyPr>
            <a:normAutofit lnSpcReduction="10000"/>
          </a:bodyPr>
          <a:lstStyle/>
          <a:p>
            <a:pPr marL="0" indent="0" algn="r" rtl="1">
              <a:buNone/>
            </a:pPr>
            <a:r>
              <a:rPr lang="fa-IR" dirty="0"/>
              <a:t> </a:t>
            </a:r>
            <a:r>
              <a:rPr lang="fa-IR" dirty="0">
                <a:cs typeface="B Nazanin" panose="00000400000000000000" pitchFamily="2" charset="-78"/>
              </a:rPr>
              <a:t>بعد از جمع اوری مقدار سرم مورد نظر سرم ها را از فریزر خارج و در دمای اتاق ذوب میکنیم و </a:t>
            </a:r>
            <a:r>
              <a:rPr lang="fa-IR" dirty="0" smtClean="0">
                <a:cs typeface="B Nazanin" panose="00000400000000000000" pitchFamily="2" charset="-78"/>
              </a:rPr>
              <a:t>سپس سانتریفیوژ </a:t>
            </a:r>
            <a:r>
              <a:rPr lang="fa-IR" dirty="0">
                <a:cs typeface="B Nazanin" panose="00000400000000000000" pitchFamily="2" charset="-78"/>
              </a:rPr>
              <a:t>کرده و از </a:t>
            </a:r>
            <a:r>
              <a:rPr lang="fa-IR" dirty="0" smtClean="0">
                <a:cs typeface="B Nazanin" panose="00000400000000000000" pitchFamily="2" charset="-78"/>
              </a:rPr>
              <a:t>دو لایه صافی </a:t>
            </a:r>
            <a:r>
              <a:rPr lang="fa-IR" dirty="0">
                <a:cs typeface="B Nazanin" panose="00000400000000000000" pitchFamily="2" charset="-78"/>
              </a:rPr>
              <a:t>عبور می دهیم. سرم ها را خوب مخلوط کرده و حجم ان را مشخص کرده و مجددا به فریزر منتقل میکنیم. </a:t>
            </a:r>
            <a:endParaRPr lang="fa-IR" dirty="0" smtClean="0">
              <a:cs typeface="B Nazanin" panose="00000400000000000000" pitchFamily="2" charset="-78"/>
            </a:endParaRPr>
          </a:p>
          <a:p>
            <a:pPr marL="0" indent="0" algn="r" rtl="1">
              <a:buNone/>
            </a:pPr>
            <a:r>
              <a:rPr lang="fa-IR" dirty="0" smtClean="0">
                <a:cs typeface="B Nazanin" panose="00000400000000000000" pitchFamily="2" charset="-78"/>
              </a:rPr>
              <a:t>در روز بعد باید سرم تهیه شده دوباره </a:t>
            </a:r>
            <a:r>
              <a:rPr lang="fa-IR" dirty="0">
                <a:cs typeface="B Nazanin" panose="00000400000000000000" pitchFamily="2" charset="-78"/>
              </a:rPr>
              <a:t>از فریزر خارج کرده و در دمای اتاق ذوب می </a:t>
            </a:r>
            <a:r>
              <a:rPr lang="fa-IR" dirty="0" smtClean="0">
                <a:cs typeface="B Nazanin" panose="00000400000000000000" pitchFamily="2" charset="-78"/>
              </a:rPr>
              <a:t>کنیم</a:t>
            </a:r>
          </a:p>
          <a:p>
            <a:pPr marL="0" indent="0" algn="r" rtl="1">
              <a:buNone/>
            </a:pPr>
            <a:r>
              <a:rPr lang="fa-IR" dirty="0" smtClean="0">
                <a:cs typeface="B Nazanin" panose="00000400000000000000" pitchFamily="2" charset="-78"/>
              </a:rPr>
              <a:t>در </a:t>
            </a:r>
            <a:r>
              <a:rPr lang="fa-IR" dirty="0">
                <a:cs typeface="B Nazanin" panose="00000400000000000000" pitchFamily="2" charset="-78"/>
              </a:rPr>
              <a:t>این مرحله سرم باید کاملا </a:t>
            </a:r>
            <a:r>
              <a:rPr lang="fa-IR" dirty="0" smtClean="0">
                <a:cs typeface="B Nazanin" panose="00000400000000000000" pitchFamily="2" charset="-78"/>
              </a:rPr>
              <a:t>بی حرکت </a:t>
            </a:r>
            <a:r>
              <a:rPr lang="fa-IR" dirty="0">
                <a:cs typeface="B Nazanin" panose="00000400000000000000" pitchFamily="2" charset="-78"/>
              </a:rPr>
              <a:t>روی میز آزمایشگاه قرار بگیرد</a:t>
            </a:r>
            <a:r>
              <a:rPr lang="fa-IR" dirty="0" smtClean="0">
                <a:cs typeface="B Nazanin" panose="00000400000000000000" pitchFamily="2" charset="-78"/>
              </a:rPr>
              <a:t>.</a:t>
            </a:r>
          </a:p>
          <a:p>
            <a:pPr marL="0" indent="0" algn="r" rtl="1">
              <a:buNone/>
            </a:pPr>
            <a:r>
              <a:rPr lang="fa-IR" dirty="0">
                <a:cs typeface="B Nazanin" panose="00000400000000000000" pitchFamily="2" charset="-78"/>
              </a:rPr>
              <a:t> </a:t>
            </a:r>
            <a:r>
              <a:rPr lang="fa-IR" dirty="0" smtClean="0">
                <a:cs typeface="B Nazanin" panose="00000400000000000000" pitchFamily="2" charset="-78"/>
              </a:rPr>
              <a:t>این فریز و آب کردن مکرر برای این است که هر تغییری که قرار است اتفاق بیفتد انجام شود و پس از آن تغیر دیگری ایجاد نشود (مثلا تغییرات ساختمان چهارم پروتئین ها و لیپوپروتئین ها )</a:t>
            </a:r>
            <a:endParaRPr lang="en-US" dirty="0">
              <a:cs typeface="B Nazanin" panose="00000400000000000000" pitchFamily="2" charset="-78"/>
            </a:endParaRPr>
          </a:p>
          <a:p>
            <a:pPr marL="0" indent="0" algn="r" rtl="1">
              <a:buNone/>
            </a:pPr>
            <a:r>
              <a:rPr lang="fa-IR" dirty="0" smtClean="0">
                <a:cs typeface="B Nazanin" panose="00000400000000000000" pitchFamily="2" charset="-78"/>
              </a:rPr>
              <a:t>15% از حجم روی سرم را </a:t>
            </a:r>
            <a:r>
              <a:rPr lang="fa-IR" dirty="0" smtClean="0">
                <a:cs typeface="B Nazanin" panose="00000400000000000000" pitchFamily="2" charset="-78"/>
              </a:rPr>
              <a:t>برداشته </a:t>
            </a:r>
            <a:r>
              <a:rPr lang="fa-IR" dirty="0" smtClean="0">
                <a:cs typeface="B Nazanin" panose="00000400000000000000" pitchFamily="2" charset="-78"/>
              </a:rPr>
              <a:t>( بدون اینکه تکان بدهیم یا مخلوط کنیم) و آن را دور می ریزیم و به جای حجم دور ریخته شده به همان حجم اتیلن گلیکول خالص اضافه میکنیم.</a:t>
            </a:r>
          </a:p>
          <a:p>
            <a:pPr marL="0" indent="0" algn="r" rtl="1">
              <a:buNone/>
            </a:pPr>
            <a:r>
              <a:rPr lang="fa-IR" dirty="0" smtClean="0">
                <a:cs typeface="B Nazanin" panose="00000400000000000000" pitchFamily="2" charset="-78"/>
              </a:rPr>
              <a:t> سرم را خوب مخلوط کرده و میتوان با اندازه گیری برخی پارامتر ها مثل قند و اوره و افزودن مقادیر دلخواه تغییراتی را در غلظت برخی از آنالیت ها در آن ایجاد کرد.</a:t>
            </a:r>
            <a:endParaRPr lang="en-US" dirty="0" smtClean="0">
              <a:cs typeface="B Nazanin" panose="00000400000000000000" pitchFamily="2" charset="-78"/>
            </a:endParaRPr>
          </a:p>
          <a:p>
            <a:pPr algn="r" rtl="1"/>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889316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3600" dirty="0"/>
              <a:t>روش تهیه سرم کنترل </a:t>
            </a:r>
            <a:r>
              <a:rPr lang="en-US" sz="3600" dirty="0"/>
              <a:t>Pooled serum </a:t>
            </a:r>
            <a:r>
              <a:rPr lang="fa-IR" sz="3600" dirty="0"/>
              <a:t>در آزمایشگاه بیوشیمی :</a:t>
            </a:r>
            <a:endParaRPr lang="en-US" sz="3600" dirty="0"/>
          </a:p>
        </p:txBody>
      </p:sp>
      <p:sp>
        <p:nvSpPr>
          <p:cNvPr id="3" name="Content Placeholder 2"/>
          <p:cNvSpPr>
            <a:spLocks noGrp="1"/>
          </p:cNvSpPr>
          <p:nvPr>
            <p:ph idx="1"/>
          </p:nvPr>
        </p:nvSpPr>
        <p:spPr>
          <a:xfrm>
            <a:off x="838200" y="1690688"/>
            <a:ext cx="10515600" cy="4486275"/>
          </a:xfrm>
        </p:spPr>
        <p:txBody>
          <a:bodyPr>
            <a:normAutofit/>
          </a:bodyPr>
          <a:lstStyle/>
          <a:p>
            <a:pPr marL="0" indent="0" algn="r">
              <a:buNone/>
            </a:pPr>
            <a:r>
              <a:rPr lang="fa-IR" sz="2400" dirty="0" smtClean="0">
                <a:cs typeface="B Nazanin" panose="00000400000000000000" pitchFamily="2" charset="-78"/>
              </a:rPr>
              <a:t>پس از مخلوط شدن مناسب، مخلوط سرمی را در ویال های مناسب یا لوله های آزمایش درب دار (تمیز و استریل ) تقسیم کرده و در دمای -4 درجه در بالای یخچال نگه داری می کنیم.</a:t>
            </a:r>
          </a:p>
          <a:p>
            <a:pPr marL="0" indent="0" algn="r">
              <a:buNone/>
            </a:pPr>
            <a:r>
              <a:rPr lang="fa-IR" sz="2400" dirty="0" smtClean="0">
                <a:cs typeface="B Nazanin" panose="00000400000000000000" pitchFamily="2" charset="-78"/>
              </a:rPr>
              <a:t>در تمام مدت ساخت و تقسیم مخلوط سرمی بایستی شرایط استریل را رعایت نمود.</a:t>
            </a:r>
          </a:p>
          <a:p>
            <a:pPr marL="0" indent="0" algn="r">
              <a:buNone/>
            </a:pPr>
            <a:r>
              <a:rPr lang="fa-IR" sz="2400" dirty="0" smtClean="0">
                <a:cs typeface="B Nazanin" panose="00000400000000000000" pitchFamily="2" charset="-78"/>
              </a:rPr>
              <a:t>مراحل </a:t>
            </a:r>
            <a:r>
              <a:rPr lang="fa-IR" sz="2400" dirty="0">
                <a:cs typeface="B Nazanin" panose="00000400000000000000" pitchFamily="2" charset="-78"/>
              </a:rPr>
              <a:t>ساخت و تقسیم مخلوط </a:t>
            </a:r>
            <a:r>
              <a:rPr lang="fa-IR" sz="2400" dirty="0" smtClean="0">
                <a:cs typeface="B Nazanin" panose="00000400000000000000" pitchFamily="2" charset="-78"/>
              </a:rPr>
              <a:t>سرمی در حداقل زمان ممکن انجام گیرد تا رشد میکروب ها و سایر تغییرات به حداقل برسد. </a:t>
            </a:r>
          </a:p>
          <a:p>
            <a:pPr marL="0" indent="0" algn="r">
              <a:buNone/>
            </a:pPr>
            <a:r>
              <a:rPr lang="fa-IR" sz="2400" dirty="0" smtClean="0">
                <a:cs typeface="B Nazanin" panose="00000400000000000000" pitchFamily="2" charset="-78"/>
              </a:rPr>
              <a:t>نقطه انجماد این نوع مخلوط سرمی 13- می باشد ونگه داری آن در دمای کمتر از 10- </a:t>
            </a:r>
            <a:r>
              <a:rPr lang="fa-IR" sz="2400" dirty="0" smtClean="0">
                <a:cs typeface="B Nazanin" panose="00000400000000000000" pitchFamily="2" charset="-78"/>
              </a:rPr>
              <a:t>پیشنهاد </a:t>
            </a:r>
            <a:r>
              <a:rPr lang="fa-IR" sz="2400" dirty="0" smtClean="0">
                <a:cs typeface="B Nazanin" panose="00000400000000000000" pitchFamily="2" charset="-78"/>
              </a:rPr>
              <a:t>نمی شود.</a:t>
            </a:r>
          </a:p>
          <a:p>
            <a:pPr marL="0" indent="0" algn="r">
              <a:buNone/>
            </a:pPr>
            <a:r>
              <a:rPr lang="fa-IR" sz="2400" dirty="0" smtClean="0">
                <a:cs typeface="B Nazanin" panose="00000400000000000000" pitchFamily="2" charset="-78"/>
              </a:rPr>
              <a:t>این مخلوط سرمی برای 6 ماه یا بیشتر بدون تغییر و قابل استفاده است.</a:t>
            </a:r>
          </a:p>
          <a:p>
            <a:pPr marL="0" indent="0" algn="r">
              <a:buNone/>
            </a:pPr>
            <a:r>
              <a:rPr lang="fa-IR" sz="2400" dirty="0" smtClean="0">
                <a:cs typeface="B Nazanin" panose="00000400000000000000" pitchFamily="2" charset="-78"/>
              </a:rPr>
              <a:t>هر روز تعداد مورد نیاز ویال مخلوط سرمی از یخچال خارج شده ودر دمای اتاق ذوب شده و پس از مخلوط کردن کافی مصرف شود. </a:t>
            </a:r>
            <a:endParaRPr lang="fa-IR" sz="2400" dirty="0">
              <a:cs typeface="B Nazanin" panose="00000400000000000000" pitchFamily="2" charset="-78"/>
            </a:endParaRPr>
          </a:p>
          <a:p>
            <a:pPr marL="0" indent="0" algn="r">
              <a:buNone/>
            </a:pPr>
            <a:r>
              <a:rPr lang="fa-IR" sz="2400" dirty="0" smtClean="0">
                <a:cs typeface="B Nazanin" panose="00000400000000000000" pitchFamily="2" charset="-78"/>
              </a:rPr>
              <a:t>علت ایجاد کدورت در </a:t>
            </a:r>
            <a:r>
              <a:rPr lang="fa-IR" sz="2400" dirty="0" smtClean="0">
                <a:cs typeface="B Nazanin" panose="00000400000000000000" pitchFamily="2" charset="-78"/>
              </a:rPr>
              <a:t>اثر </a:t>
            </a:r>
            <a:r>
              <a:rPr lang="fa-IR" sz="2400" dirty="0" smtClean="0">
                <a:cs typeface="B Nazanin" panose="00000400000000000000" pitchFamily="2" charset="-78"/>
              </a:rPr>
              <a:t>ماندن پولد سرم تغییر نسبت لیپوپروتئین های سرم است.</a:t>
            </a:r>
            <a:endParaRPr lang="en-US" sz="2400" dirty="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451647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03067"/>
          </a:xfrm>
        </p:spPr>
        <p:txBody>
          <a:bodyPr>
            <a:normAutofit fontScale="90000"/>
          </a:bodyPr>
          <a:lstStyle/>
          <a:p>
            <a:pPr algn="r" rtl="1"/>
            <a:r>
              <a:rPr lang="fa-IR" sz="4000" dirty="0"/>
              <a:t>روش تهیه سرم کنترل </a:t>
            </a:r>
            <a:r>
              <a:rPr lang="en-US" sz="4000" dirty="0"/>
              <a:t>Pooled serum </a:t>
            </a:r>
            <a:r>
              <a:rPr lang="fa-IR" sz="4000" dirty="0"/>
              <a:t>در آزمایشگاه بیوشیمی :</a:t>
            </a:r>
            <a:endParaRPr lang="en-US" sz="4000" dirty="0"/>
          </a:p>
        </p:txBody>
      </p:sp>
      <p:sp>
        <p:nvSpPr>
          <p:cNvPr id="3" name="Content Placeholder 2"/>
          <p:cNvSpPr>
            <a:spLocks noGrp="1"/>
          </p:cNvSpPr>
          <p:nvPr>
            <p:ph idx="1"/>
          </p:nvPr>
        </p:nvSpPr>
        <p:spPr>
          <a:xfrm>
            <a:off x="838199" y="1825625"/>
            <a:ext cx="11010363" cy="4351338"/>
          </a:xfrm>
        </p:spPr>
        <p:txBody>
          <a:bodyPr/>
          <a:lstStyle/>
          <a:p>
            <a:pPr marL="0" indent="0" algn="r" rtl="1">
              <a:buNone/>
            </a:pPr>
            <a:r>
              <a:rPr lang="fa-IR" sz="3200" b="1" dirty="0" smtClean="0">
                <a:cs typeface="B Nazanin" panose="00000400000000000000" pitchFamily="2" charset="-78"/>
              </a:rPr>
              <a:t>روش سدیم آزاید </a:t>
            </a:r>
          </a:p>
          <a:p>
            <a:pPr marL="0" indent="0" algn="r" rtl="1">
              <a:buNone/>
            </a:pPr>
            <a:r>
              <a:rPr lang="fa-IR" dirty="0" smtClean="0">
                <a:cs typeface="B Nazanin" panose="00000400000000000000" pitchFamily="2" charset="-78"/>
              </a:rPr>
              <a:t>تمامی مرحل تهیه ی سرم مخلوط از نمونه های بیماران مشابه روش قبل است فقط به جای اتیلن گلیکول برای هر 100 میلی لیتر مخلوط جمع آوری شده 0.5 گرم سدیم آزاید اضافه می شود.</a:t>
            </a:r>
          </a:p>
          <a:p>
            <a:pPr marL="0" indent="0" algn="r" rtl="1">
              <a:buNone/>
            </a:pPr>
            <a:r>
              <a:rPr lang="fa-IR" dirty="0">
                <a:cs typeface="B Nazanin" panose="00000400000000000000" pitchFamily="2" charset="-78"/>
              </a:rPr>
              <a:t>سدیم </a:t>
            </a:r>
            <a:r>
              <a:rPr lang="fa-IR" dirty="0" smtClean="0">
                <a:cs typeface="B Nazanin" panose="00000400000000000000" pitchFamily="2" charset="-78"/>
              </a:rPr>
              <a:t>آزاید با دقت در </a:t>
            </a:r>
            <a:r>
              <a:rPr lang="fa-IR" dirty="0">
                <a:cs typeface="B Nazanin" panose="00000400000000000000" pitchFamily="2" charset="-78"/>
              </a:rPr>
              <a:t>زیر هود </a:t>
            </a:r>
            <a:r>
              <a:rPr lang="fa-IR" dirty="0" smtClean="0">
                <a:cs typeface="B Nazanin" panose="00000400000000000000" pitchFamily="2" charset="-78"/>
              </a:rPr>
              <a:t>و با استفاده از ماسک توزین شده در مقدار کمی سرم حل شده و به پولد سرم اضافه می شود.</a:t>
            </a:r>
          </a:p>
          <a:p>
            <a:pPr marL="0" indent="0" algn="r" rtl="1">
              <a:buNone/>
            </a:pPr>
            <a:r>
              <a:rPr lang="fa-IR" dirty="0" smtClean="0">
                <a:cs typeface="B Nazanin" panose="00000400000000000000" pitchFamily="2" charset="-78"/>
              </a:rPr>
              <a:t>ار این نوع مخلوط برای اندازه گیری سدیم نمی توان استفاده کرد و در بعضی آزمایش های آنزیمی مثل</a:t>
            </a:r>
            <a:r>
              <a:rPr lang="en-US" dirty="0" smtClean="0">
                <a:cs typeface="B Nazanin" panose="00000400000000000000" pitchFamily="2" charset="-78"/>
              </a:rPr>
              <a:t>SGPT</a:t>
            </a:r>
            <a:r>
              <a:rPr lang="fa-IR" dirty="0" smtClean="0">
                <a:cs typeface="B Nazanin" panose="00000400000000000000" pitchFamily="2" charset="-78"/>
              </a:rPr>
              <a:t>پس از گذشت سه ماه افت شدیدی می کند.</a:t>
            </a:r>
          </a:p>
          <a:p>
            <a:pPr marL="0" indent="0" algn="r" rtl="1">
              <a:buNone/>
            </a:pPr>
            <a:r>
              <a:rPr lang="fa-IR" dirty="0" smtClean="0">
                <a:cs typeface="B Nazanin" panose="00000400000000000000" pitchFamily="2" charset="-78"/>
              </a:rPr>
              <a:t>نگهداری این مخلوط در 20- می باشد.</a:t>
            </a:r>
            <a:endParaRPr lang="en-US" dirty="0">
              <a:cs typeface="B Nazanin" panose="00000400000000000000" pitchFamily="2" charset="-78"/>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23843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t>اصول اجرای برنامه کنترل کیفی در آزمایشگاه</a:t>
            </a:r>
            <a:endParaRPr lang="en-US" dirty="0"/>
          </a:p>
        </p:txBody>
      </p:sp>
      <p:sp>
        <p:nvSpPr>
          <p:cNvPr id="3" name="Subtitle 2"/>
          <p:cNvSpPr>
            <a:spLocks noGrp="1"/>
          </p:cNvSpPr>
          <p:nvPr>
            <p:ph type="subTitle" idx="1"/>
          </p:nvPr>
        </p:nvSpPr>
        <p:spPr/>
        <p:txBody>
          <a:bodyPr/>
          <a:lstStyle/>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89875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32610"/>
          </a:xfrm>
        </p:spPr>
        <p:txBody>
          <a:bodyPr>
            <a:normAutofit fontScale="90000"/>
          </a:bodyPr>
          <a:lstStyle/>
          <a:p>
            <a:pPr algn="r" rtl="1"/>
            <a:r>
              <a:rPr lang="fa-IR" dirty="0"/>
              <a:t>خطای </a:t>
            </a:r>
            <a:r>
              <a:rPr lang="fa-IR" dirty="0" smtClean="0"/>
              <a:t>مجاز</a:t>
            </a:r>
            <a:r>
              <a:rPr lang="fa-IR" dirty="0"/>
              <a:t/>
            </a:r>
            <a:br>
              <a:rPr lang="fa-IR" dirty="0"/>
            </a:br>
            <a:endParaRPr lang="en-US" dirty="0"/>
          </a:p>
        </p:txBody>
      </p:sp>
      <p:sp>
        <p:nvSpPr>
          <p:cNvPr id="3" name="Content Placeholder 2"/>
          <p:cNvSpPr>
            <a:spLocks noGrp="1"/>
          </p:cNvSpPr>
          <p:nvPr>
            <p:ph idx="1"/>
          </p:nvPr>
        </p:nvSpPr>
        <p:spPr>
          <a:xfrm>
            <a:off x="838200" y="1197736"/>
            <a:ext cx="10515600" cy="4979227"/>
          </a:xfrm>
        </p:spPr>
        <p:txBody>
          <a:bodyPr>
            <a:normAutofit/>
          </a:bodyPr>
          <a:lstStyle/>
          <a:p>
            <a:pPr algn="r" rtl="1"/>
            <a:r>
              <a:rPr lang="fa-IR" dirty="0" smtClean="0">
                <a:cs typeface="B Nazanin" panose="00000400000000000000" pitchFamily="2" charset="-78"/>
              </a:rPr>
              <a:t>اولین قدم در اجرای فرایند کنترل داخلی کیفیت در بخش آنالیتیک، تعیین خطای مجاز می باشد.</a:t>
            </a:r>
          </a:p>
          <a:p>
            <a:pPr marL="0" indent="0" algn="r" rtl="1">
              <a:buNone/>
            </a:pPr>
            <a:r>
              <a:rPr lang="fa-IR" dirty="0" smtClean="0">
                <a:cs typeface="B Nazanin" panose="00000400000000000000" pitchFamily="2" charset="-78"/>
              </a:rPr>
              <a:t> علی رغم تمامی تلاش ها، وجود خطا در آزمایشگاه ها حتی در بهترین شرایط اجتناب ناپذیر می باشد. اگر در یک آزمایشگاه بیوشیمی ، یک کارشناس، آزمایش ثابتی را با دستگاه و معرف مشخص بر روی نمونه واحد، به دفعات انجام دهد، اخذ نتایج مشابه و یکسان در تمامی موارد بعید به نظر می رسد.</a:t>
            </a:r>
          </a:p>
          <a:p>
            <a:pPr marL="0" indent="0" algn="r" rtl="1">
              <a:buNone/>
            </a:pPr>
            <a:r>
              <a:rPr lang="fa-IR" dirty="0" smtClean="0">
                <a:cs typeface="B Nazanin" panose="00000400000000000000" pitchFamily="2" charset="-78"/>
              </a:rPr>
              <a:t> پس مسئول آزمایشگاه می بایست با در نظر گرفتن مجموع شرایط ازمایشگاه نوع دستگاه یا معرف مورد استفاده ، تجربه کارکنان و ... و نیز با توجه به سطح کیفیت مورد نیاز خود، میزان عدم دقت بر حسب </a:t>
            </a:r>
            <a:r>
              <a:rPr lang="en-US" dirty="0" smtClean="0">
                <a:cs typeface="B Nazanin" panose="00000400000000000000" pitchFamily="2" charset="-78"/>
              </a:rPr>
              <a:t>SD </a:t>
            </a:r>
            <a:r>
              <a:rPr lang="fa-IR" dirty="0" smtClean="0">
                <a:cs typeface="B Nazanin" panose="00000400000000000000" pitchFamily="2" charset="-78"/>
              </a:rPr>
              <a:t>یا %</a:t>
            </a:r>
            <a:r>
              <a:rPr lang="en-US" dirty="0" smtClean="0">
                <a:cs typeface="B Nazanin" panose="00000400000000000000" pitchFamily="2" charset="-78"/>
              </a:rPr>
              <a:t>CV </a:t>
            </a:r>
            <a:r>
              <a:rPr lang="fa-IR" dirty="0" smtClean="0">
                <a:cs typeface="B Nazanin" panose="00000400000000000000" pitchFamily="2" charset="-78"/>
              </a:rPr>
              <a:t> و عدم صحت بر حسب  </a:t>
            </a:r>
            <a:r>
              <a:rPr lang="en-US" dirty="0" smtClean="0">
                <a:cs typeface="B Nazanin" panose="00000400000000000000" pitchFamily="2" charset="-78"/>
              </a:rPr>
              <a:t>Bias</a:t>
            </a:r>
            <a:r>
              <a:rPr lang="fa-IR" dirty="0" smtClean="0">
                <a:cs typeface="B Nazanin" panose="00000400000000000000" pitchFamily="2" charset="-78"/>
              </a:rPr>
              <a:t> </a:t>
            </a:r>
            <a:r>
              <a:rPr lang="en-US" dirty="0" smtClean="0">
                <a:cs typeface="B Nazanin" panose="00000400000000000000" pitchFamily="2" charset="-78"/>
              </a:rPr>
              <a:t> </a:t>
            </a:r>
            <a:r>
              <a:rPr lang="fa-IR" dirty="0" smtClean="0">
                <a:cs typeface="B Nazanin" panose="00000400000000000000" pitchFamily="2" charset="-78"/>
              </a:rPr>
              <a:t>و یا مجموعا خطای کلی مجاز خود را مشخص نماید.</a:t>
            </a:r>
            <a:endParaRPr lang="en-US" dirty="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65111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8790"/>
            <a:ext cx="10868696" cy="862884"/>
          </a:xfrm>
        </p:spPr>
        <p:txBody>
          <a:bodyPr/>
          <a:lstStyle/>
          <a:p>
            <a:pPr algn="r" rtl="1"/>
            <a:r>
              <a:rPr lang="fa-IR" dirty="0"/>
              <a:t>تعیین اهداف کیفیت (خطای مجاز) </a:t>
            </a:r>
            <a:endParaRPr lang="en-US" dirty="0"/>
          </a:p>
        </p:txBody>
      </p:sp>
      <p:sp>
        <p:nvSpPr>
          <p:cNvPr id="3" name="Content Placeholder 2"/>
          <p:cNvSpPr>
            <a:spLocks noGrp="1"/>
          </p:cNvSpPr>
          <p:nvPr>
            <p:ph idx="1"/>
          </p:nvPr>
        </p:nvSpPr>
        <p:spPr>
          <a:xfrm>
            <a:off x="437882" y="1171977"/>
            <a:ext cx="11578106" cy="5004987"/>
          </a:xfrm>
        </p:spPr>
        <p:txBody>
          <a:bodyPr>
            <a:normAutofit fontScale="92500" lnSpcReduction="20000"/>
          </a:bodyPr>
          <a:lstStyle/>
          <a:p>
            <a:pPr algn="r" rtl="1"/>
            <a:r>
              <a:rPr lang="fa-IR" b="1" dirty="0">
                <a:cs typeface="B Nazanin" panose="00000400000000000000" pitchFamily="2" charset="-78"/>
              </a:rPr>
              <a:t>نظریه </a:t>
            </a:r>
            <a:r>
              <a:rPr lang="fa-IR" b="1" dirty="0" smtClean="0">
                <a:cs typeface="B Nazanin" panose="00000400000000000000" pitchFamily="2" charset="-78"/>
              </a:rPr>
              <a:t>پزشکان</a:t>
            </a:r>
            <a:endParaRPr lang="en-US" b="1" dirty="0" smtClean="0">
              <a:cs typeface="B Nazanin" panose="00000400000000000000" pitchFamily="2" charset="-78"/>
            </a:endParaRPr>
          </a:p>
          <a:p>
            <a:pPr marL="0" indent="0" algn="r" rtl="1">
              <a:buNone/>
            </a:pPr>
            <a:r>
              <a:rPr lang="fa-IR" dirty="0">
                <a:cs typeface="B Nazanin" panose="00000400000000000000" pitchFamily="2" charset="-78"/>
              </a:rPr>
              <a:t>در اواسط دهه </a:t>
            </a:r>
            <a:r>
              <a:rPr lang="en-US" dirty="0">
                <a:cs typeface="B Nazanin" panose="00000400000000000000" pitchFamily="2" charset="-78"/>
              </a:rPr>
              <a:t>1960</a:t>
            </a:r>
            <a:r>
              <a:rPr lang="fa-IR" dirty="0">
                <a:cs typeface="B Nazanin" panose="00000400000000000000" pitchFamily="2" charset="-78"/>
              </a:rPr>
              <a:t> </a:t>
            </a:r>
            <a:r>
              <a:rPr lang="en-US" dirty="0">
                <a:cs typeface="B Nazanin" panose="00000400000000000000" pitchFamily="2" charset="-78"/>
              </a:rPr>
              <a:t>Barnett </a:t>
            </a:r>
            <a:r>
              <a:rPr lang="fa-IR" dirty="0">
                <a:cs typeface="B Nazanin" panose="00000400000000000000" pitchFamily="2" charset="-78"/>
              </a:rPr>
              <a:t>با نظر سنجی از پزشکان، خطای مجاز را تعیین نمود</a:t>
            </a:r>
            <a:r>
              <a:rPr lang="fa-IR" dirty="0" smtClean="0">
                <a:cs typeface="B Nazanin" panose="00000400000000000000" pitchFamily="2" charset="-78"/>
              </a:rPr>
              <a:t>.</a:t>
            </a:r>
          </a:p>
          <a:p>
            <a:pPr algn="r" rtl="1"/>
            <a:r>
              <a:rPr lang="fa-IR" b="1" dirty="0" smtClean="0">
                <a:cs typeface="B Nazanin" panose="00000400000000000000" pitchFamily="2" charset="-78"/>
              </a:rPr>
              <a:t>نظریه گروه های کارشناسی</a:t>
            </a:r>
            <a:endParaRPr lang="en-US" b="1" dirty="0" smtClean="0">
              <a:cs typeface="B Nazanin" panose="00000400000000000000" pitchFamily="2" charset="-78"/>
            </a:endParaRPr>
          </a:p>
          <a:p>
            <a:pPr algn="r" rtl="1"/>
            <a:r>
              <a:rPr lang="fa-IR" dirty="0">
                <a:cs typeface="B Nazanin" panose="00000400000000000000" pitchFamily="2" charset="-78"/>
              </a:rPr>
              <a:t>در مورد برخی از پارامتر ها، گروه های </a:t>
            </a:r>
            <a:r>
              <a:rPr lang="fa-IR" dirty="0" smtClean="0">
                <a:cs typeface="B Nazanin" panose="00000400000000000000" pitchFamily="2" charset="-78"/>
              </a:rPr>
              <a:t>کارشناس</a:t>
            </a:r>
            <a:r>
              <a:rPr lang="en-US" dirty="0" smtClean="0">
                <a:cs typeface="B Nazanin" panose="00000400000000000000" pitchFamily="2" charset="-78"/>
              </a:rPr>
              <a:t> (</a:t>
            </a:r>
            <a:r>
              <a:rPr lang="en-US" dirty="0">
                <a:cs typeface="B Nazanin" panose="00000400000000000000" pitchFamily="2" charset="-78"/>
              </a:rPr>
              <a:t>NCEP</a:t>
            </a:r>
            <a:r>
              <a:rPr lang="en-US" dirty="0" smtClean="0">
                <a:cs typeface="B Nazanin" panose="00000400000000000000" pitchFamily="2" charset="-78"/>
              </a:rPr>
              <a:t>) </a:t>
            </a:r>
            <a:r>
              <a:rPr lang="fa-IR" dirty="0" smtClean="0">
                <a:cs typeface="B Nazanin" panose="00000400000000000000" pitchFamily="2" charset="-78"/>
              </a:rPr>
              <a:t>مقادیر </a:t>
            </a:r>
            <a:r>
              <a:rPr lang="en-US" dirty="0">
                <a:cs typeface="B Nazanin" panose="00000400000000000000" pitchFamily="2" charset="-78"/>
              </a:rPr>
              <a:t>CV </a:t>
            </a:r>
            <a:r>
              <a:rPr lang="fa-IR" dirty="0" smtClean="0">
                <a:cs typeface="B Nazanin" panose="00000400000000000000" pitchFamily="2" charset="-78"/>
              </a:rPr>
              <a:t>و</a:t>
            </a:r>
            <a:r>
              <a:rPr lang="en-US" dirty="0" smtClean="0">
                <a:cs typeface="B Nazanin" panose="00000400000000000000" pitchFamily="2" charset="-78"/>
              </a:rPr>
              <a:t>Bias </a:t>
            </a:r>
            <a:r>
              <a:rPr lang="fa-IR" dirty="0" smtClean="0">
                <a:cs typeface="B Nazanin" panose="00000400000000000000" pitchFamily="2" charset="-78"/>
              </a:rPr>
              <a:t> مجاز </a:t>
            </a:r>
            <a:r>
              <a:rPr lang="fa-IR" dirty="0">
                <a:cs typeface="B Nazanin" panose="00000400000000000000" pitchFamily="2" charset="-78"/>
              </a:rPr>
              <a:t>را تعیین نموده اند.</a:t>
            </a:r>
            <a:endParaRPr lang="fa-IR" b="1" dirty="0" smtClean="0">
              <a:cs typeface="B Nazanin" panose="00000400000000000000" pitchFamily="2" charset="-78"/>
            </a:endParaRPr>
          </a:p>
          <a:p>
            <a:pPr algn="r" rtl="1"/>
            <a:r>
              <a:rPr lang="fa-IR" b="1" dirty="0" smtClean="0">
                <a:cs typeface="B Nazanin" panose="00000400000000000000" pitchFamily="2" charset="-78"/>
              </a:rPr>
              <a:t> </a:t>
            </a:r>
            <a:r>
              <a:rPr lang="fa-IR" b="1" dirty="0">
                <a:cs typeface="B Nazanin" panose="00000400000000000000" pitchFamily="2" charset="-78"/>
              </a:rPr>
              <a:t>شرایط </a:t>
            </a:r>
            <a:r>
              <a:rPr lang="fa-IR" b="1" dirty="0" smtClean="0">
                <a:cs typeface="B Nazanin" panose="00000400000000000000" pitchFamily="2" charset="-78"/>
              </a:rPr>
              <a:t>موجود </a:t>
            </a:r>
          </a:p>
          <a:p>
            <a:pPr marL="0" indent="0" algn="r" rtl="1">
              <a:buNone/>
            </a:pPr>
            <a:r>
              <a:rPr lang="fa-IR" dirty="0" smtClean="0">
                <a:cs typeface="B Nazanin" panose="00000400000000000000" pitchFamily="2" charset="-78"/>
              </a:rPr>
              <a:t> </a:t>
            </a:r>
            <a:r>
              <a:rPr lang="fa-IR" dirty="0">
                <a:cs typeface="B Nazanin" panose="00000400000000000000" pitchFamily="2" charset="-78"/>
              </a:rPr>
              <a:t>در این روش از نتایج آزمون مهارت و مقادیر عدم دقت و عدم صحت متد های موجود </a:t>
            </a:r>
            <a:r>
              <a:rPr lang="fa-IR" dirty="0" smtClean="0">
                <a:cs typeface="B Nazanin" panose="00000400000000000000" pitchFamily="2" charset="-78"/>
              </a:rPr>
              <a:t>برای تعیین </a:t>
            </a:r>
            <a:r>
              <a:rPr lang="fa-IR" dirty="0">
                <a:cs typeface="B Nazanin" panose="00000400000000000000" pitchFamily="2" charset="-78"/>
              </a:rPr>
              <a:t>خطای مجاز استفاده می شود. درقوانین </a:t>
            </a:r>
            <a:r>
              <a:rPr lang="en-US" dirty="0" smtClean="0">
                <a:cs typeface="B Nazanin" panose="00000400000000000000" pitchFamily="2" charset="-78"/>
              </a:rPr>
              <a:t>CLIA</a:t>
            </a:r>
            <a:r>
              <a:rPr lang="fa-IR" dirty="0" smtClean="0">
                <a:cs typeface="B Nazanin" panose="00000400000000000000" pitchFamily="2" charset="-78"/>
              </a:rPr>
              <a:t> ، </a:t>
            </a:r>
            <a:r>
              <a:rPr lang="en-US" dirty="0" smtClean="0">
                <a:cs typeface="B Nazanin" panose="00000400000000000000" pitchFamily="2" charset="-78"/>
              </a:rPr>
              <a:t>AACC</a:t>
            </a:r>
            <a:r>
              <a:rPr lang="fa-IR" dirty="0" smtClean="0">
                <a:cs typeface="B Nazanin" panose="00000400000000000000" pitchFamily="2" charset="-78"/>
              </a:rPr>
              <a:t> ،</a:t>
            </a:r>
            <a:r>
              <a:rPr lang="en-US" dirty="0" smtClean="0">
                <a:cs typeface="B Nazanin" panose="00000400000000000000" pitchFamily="2" charset="-78"/>
              </a:rPr>
              <a:t> CAP</a:t>
            </a:r>
            <a:endParaRPr lang="fa-IR" dirty="0" smtClean="0">
              <a:cs typeface="B Nazanin" panose="00000400000000000000" pitchFamily="2" charset="-78"/>
            </a:endParaRPr>
          </a:p>
          <a:p>
            <a:pPr algn="r" rtl="1"/>
            <a:r>
              <a:rPr lang="fa-IR" b="1" dirty="0">
                <a:cs typeface="B Nazanin" panose="00000400000000000000" pitchFamily="2" charset="-78"/>
              </a:rPr>
              <a:t> تغییرات </a:t>
            </a:r>
            <a:r>
              <a:rPr lang="fa-IR" b="1" dirty="0" smtClean="0">
                <a:cs typeface="B Nazanin" panose="00000400000000000000" pitchFamily="2" charset="-78"/>
              </a:rPr>
              <a:t>بیولوژیک</a:t>
            </a:r>
          </a:p>
          <a:p>
            <a:pPr marL="0" indent="0" algn="r" rtl="1">
              <a:buNone/>
            </a:pPr>
            <a:r>
              <a:rPr lang="fa-IR" dirty="0">
                <a:cs typeface="B Nazanin" panose="00000400000000000000" pitchFamily="2" charset="-78"/>
              </a:rPr>
              <a:t>در این روش تغییرات یک پارامتر در مدت زمانی مشخص، در بدن یک فرد و افراد </a:t>
            </a:r>
            <a:r>
              <a:rPr lang="fa-IR" dirty="0" smtClean="0">
                <a:cs typeface="B Nazanin" panose="00000400000000000000" pitchFamily="2" charset="-78"/>
              </a:rPr>
              <a:t>مختلف اندازه </a:t>
            </a:r>
            <a:r>
              <a:rPr lang="fa-IR" dirty="0">
                <a:cs typeface="B Nazanin" panose="00000400000000000000" pitchFamily="2" charset="-78"/>
              </a:rPr>
              <a:t>گیری و بر اساس ضریب انحراف درون فردی و بین افراد مختلف، مقادیر </a:t>
            </a:r>
            <a:r>
              <a:rPr lang="en-US" dirty="0">
                <a:cs typeface="B Nazanin" panose="00000400000000000000" pitchFamily="2" charset="-78"/>
              </a:rPr>
              <a:t>CV </a:t>
            </a:r>
            <a:r>
              <a:rPr lang="fa-IR" dirty="0">
                <a:cs typeface="B Nazanin" panose="00000400000000000000" pitchFamily="2" charset="-78"/>
              </a:rPr>
              <a:t>و </a:t>
            </a:r>
            <a:r>
              <a:rPr lang="en-US" dirty="0">
                <a:cs typeface="B Nazanin" panose="00000400000000000000" pitchFamily="2" charset="-78"/>
              </a:rPr>
              <a:t>bias </a:t>
            </a:r>
            <a:r>
              <a:rPr lang="fa-IR" dirty="0">
                <a:cs typeface="B Nazanin" panose="00000400000000000000" pitchFamily="2" charset="-78"/>
              </a:rPr>
              <a:t>محاسبه می گردد.</a:t>
            </a:r>
          </a:p>
          <a:p>
            <a:pPr algn="r" rtl="1"/>
            <a:r>
              <a:rPr lang="fa-IR" b="1" dirty="0" smtClean="0">
                <a:cs typeface="B Nazanin" panose="00000400000000000000" pitchFamily="2" charset="-78"/>
              </a:rPr>
              <a:t> </a:t>
            </a:r>
            <a:r>
              <a:rPr lang="fa-IR" b="1" dirty="0">
                <a:cs typeface="B Nazanin" panose="00000400000000000000" pitchFamily="2" charset="-78"/>
              </a:rPr>
              <a:t>استفاده از محدوده مرجع </a:t>
            </a:r>
            <a:r>
              <a:rPr lang="fa-IR" b="1" dirty="0" smtClean="0">
                <a:cs typeface="B Nazanin" panose="00000400000000000000" pitchFamily="2" charset="-78"/>
              </a:rPr>
              <a:t>(</a:t>
            </a:r>
            <a:r>
              <a:rPr lang="en-US" b="1" dirty="0">
                <a:cs typeface="B Nazanin" panose="00000400000000000000" pitchFamily="2" charset="-78"/>
              </a:rPr>
              <a:t>Reference Interval </a:t>
            </a:r>
            <a:r>
              <a:rPr lang="fa-IR" b="1" dirty="0" smtClean="0">
                <a:cs typeface="B Nazanin" panose="00000400000000000000" pitchFamily="2" charset="-78"/>
              </a:rPr>
              <a:t>) </a:t>
            </a:r>
            <a:endParaRPr lang="en-US" b="1" dirty="0" smtClean="0">
              <a:cs typeface="B Nazanin" panose="00000400000000000000" pitchFamily="2" charset="-78"/>
            </a:endParaRPr>
          </a:p>
          <a:p>
            <a:pPr algn="r" rtl="1"/>
            <a:r>
              <a:rPr lang="fa-IR" b="1" dirty="0" smtClean="0">
                <a:cs typeface="B Nazanin" panose="00000400000000000000" pitchFamily="2" charset="-78"/>
              </a:rPr>
              <a:t>فرمول </a:t>
            </a:r>
            <a:r>
              <a:rPr lang="en-US" b="1" dirty="0" err="1">
                <a:cs typeface="B Nazanin" panose="00000400000000000000" pitchFamily="2" charset="-78"/>
              </a:rPr>
              <a:t>Tonks</a:t>
            </a:r>
            <a:r>
              <a:rPr lang="en-US" b="1" dirty="0">
                <a:cs typeface="B Nazanin" panose="00000400000000000000" pitchFamily="2" charset="-78"/>
              </a:rPr>
              <a:t> </a:t>
            </a:r>
            <a:endParaRPr lang="fa-IR" b="1" dirty="0" smtClean="0">
              <a:cs typeface="B Nazanin" panose="00000400000000000000" pitchFamily="2" charset="-78"/>
            </a:endParaRPr>
          </a:p>
          <a:p>
            <a:pPr algn="r" rtl="1"/>
            <a:endParaRPr lang="fa-IR" dirty="0" smtClean="0"/>
          </a:p>
          <a:p>
            <a:pPr algn="r" rtl="1"/>
            <a:endParaRPr lang="fa-IR" dirty="0" smtClean="0"/>
          </a:p>
          <a:p>
            <a:pPr algn="r" rtl="1"/>
            <a:endParaRPr lang="fa-IR" dirty="0" smtClean="0"/>
          </a:p>
          <a:p>
            <a:pPr algn="r" rtl="1"/>
            <a:endParaRPr lang="en-US" dirty="0"/>
          </a:p>
        </p:txBody>
      </p:sp>
      <p:pic>
        <p:nvPicPr>
          <p:cNvPr id="4" name="Picture 3"/>
          <p:cNvPicPr>
            <a:picLocks noChangeAspect="1"/>
          </p:cNvPicPr>
          <p:nvPr/>
        </p:nvPicPr>
        <p:blipFill>
          <a:blip r:embed="rId4"/>
          <a:stretch>
            <a:fillRect/>
          </a:stretch>
        </p:blipFill>
        <p:spPr>
          <a:xfrm>
            <a:off x="3232597" y="5847009"/>
            <a:ext cx="8474299" cy="91439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02204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1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15945"/>
          </a:xfrm>
        </p:spPr>
        <p:txBody>
          <a:bodyPr>
            <a:normAutofit fontScale="90000"/>
          </a:bodyPr>
          <a:lstStyle/>
          <a:p>
            <a:pPr algn="r" rtl="1"/>
            <a:r>
              <a:rPr lang="fa-IR" dirty="0"/>
              <a:t>اجرای گام به گام کنترل داخلی کیفیت در بخش بیوشیمی</a:t>
            </a:r>
            <a:br>
              <a:rPr lang="fa-IR" dirty="0"/>
            </a:br>
            <a:endParaRPr lang="en-US" dirty="0"/>
          </a:p>
        </p:txBody>
      </p:sp>
      <p:sp>
        <p:nvSpPr>
          <p:cNvPr id="3" name="Content Placeholder 2"/>
          <p:cNvSpPr>
            <a:spLocks noGrp="1"/>
          </p:cNvSpPr>
          <p:nvPr>
            <p:ph idx="1"/>
          </p:nvPr>
        </p:nvSpPr>
        <p:spPr>
          <a:xfrm>
            <a:off x="838199" y="1378039"/>
            <a:ext cx="10920211" cy="4855336"/>
          </a:xfrm>
        </p:spPr>
        <p:txBody>
          <a:bodyPr>
            <a:normAutofit/>
          </a:bodyPr>
          <a:lstStyle/>
          <a:p>
            <a:pPr marL="0" indent="0" algn="r" rtl="1">
              <a:buNone/>
            </a:pPr>
            <a:r>
              <a:rPr lang="fa-IR" dirty="0" smtClean="0">
                <a:cs typeface="B Nazanin" panose="00000400000000000000" pitchFamily="2" charset="-78"/>
              </a:rPr>
              <a:t>1.با </a:t>
            </a:r>
            <a:r>
              <a:rPr lang="fa-IR" dirty="0">
                <a:cs typeface="B Nazanin" panose="00000400000000000000" pitchFamily="2" charset="-78"/>
              </a:rPr>
              <a:t>توجه به شرایط آزمایشگاه عدم دقت مجاز بر حسب </a:t>
            </a:r>
            <a:r>
              <a:rPr lang="fa-IR" b="1" dirty="0">
                <a:cs typeface="B Nazanin" panose="00000400000000000000" pitchFamily="2" charset="-78"/>
              </a:rPr>
              <a:t>%</a:t>
            </a:r>
            <a:r>
              <a:rPr lang="en-US" b="1" dirty="0">
                <a:cs typeface="B Nazanin" panose="00000400000000000000" pitchFamily="2" charset="-78"/>
              </a:rPr>
              <a:t>CV </a:t>
            </a:r>
            <a:r>
              <a:rPr lang="fa-IR" dirty="0">
                <a:cs typeface="B Nazanin" panose="00000400000000000000" pitchFamily="2" charset="-78"/>
              </a:rPr>
              <a:t>را مشخص نمایید.</a:t>
            </a:r>
          </a:p>
          <a:p>
            <a:pPr marL="0" indent="0" algn="r" rtl="1">
              <a:buNone/>
            </a:pPr>
            <a:r>
              <a:rPr lang="fa-IR" dirty="0">
                <a:cs typeface="B Nazanin" panose="00000400000000000000" pitchFamily="2" charset="-78"/>
              </a:rPr>
              <a:t>2. نمونه های کنترلی مناسب را حتی المقدور در دو غلظت انتخاب کنید.</a:t>
            </a:r>
          </a:p>
          <a:p>
            <a:pPr marL="0" indent="0" algn="r" rtl="1">
              <a:buNone/>
            </a:pPr>
            <a:r>
              <a:rPr lang="fa-IR" dirty="0">
                <a:cs typeface="B Nazanin" panose="00000400000000000000" pitchFamily="2" charset="-78"/>
              </a:rPr>
              <a:t>3. نمونه های کنترلی را به یکی از راه های زیر، </a:t>
            </a:r>
            <a:r>
              <a:rPr lang="fa-IR" dirty="0" smtClean="0">
                <a:cs typeface="B Nazanin" panose="00000400000000000000" pitchFamily="2" charset="-78"/>
              </a:rPr>
              <a:t>20 </a:t>
            </a:r>
            <a:r>
              <a:rPr lang="fa-IR" dirty="0">
                <a:cs typeface="B Nazanin" panose="00000400000000000000" pitchFamily="2" charset="-78"/>
              </a:rPr>
              <a:t>بار آزمایش نمایید تا </a:t>
            </a:r>
            <a:r>
              <a:rPr lang="fa-IR" dirty="0" smtClean="0">
                <a:cs typeface="B Nazanin" panose="00000400000000000000" pitchFamily="2" charset="-78"/>
              </a:rPr>
              <a:t>20 </a:t>
            </a:r>
            <a:r>
              <a:rPr lang="fa-IR" dirty="0">
                <a:cs typeface="B Nazanin" panose="00000400000000000000" pitchFamily="2" charset="-78"/>
              </a:rPr>
              <a:t>خوانده بدست آید.</a:t>
            </a:r>
          </a:p>
          <a:p>
            <a:pPr marL="0" indent="0" algn="r" rtl="1">
              <a:buNone/>
            </a:pPr>
            <a:r>
              <a:rPr lang="fa-IR" dirty="0">
                <a:cs typeface="B Nazanin" panose="00000400000000000000" pitchFamily="2" charset="-78"/>
              </a:rPr>
              <a:t>الف: بهتراست این تعداد خوانده از تکرار آزمایش در </a:t>
            </a:r>
            <a:r>
              <a:rPr lang="fa-IR" dirty="0" smtClean="0">
                <a:cs typeface="B Nazanin" panose="00000400000000000000" pitchFamily="2" charset="-78"/>
              </a:rPr>
              <a:t>20 </a:t>
            </a:r>
            <a:r>
              <a:rPr lang="fa-IR" dirty="0">
                <a:cs typeface="B Nazanin" panose="00000400000000000000" pitchFamily="2" charset="-78"/>
              </a:rPr>
              <a:t>روز کاری (4 هفته) </a:t>
            </a:r>
            <a:r>
              <a:rPr lang="fa-IR" dirty="0" smtClean="0">
                <a:cs typeface="B Nazanin" panose="00000400000000000000" pitchFamily="2" charset="-78"/>
              </a:rPr>
              <a:t>حاصل </a:t>
            </a:r>
            <a:r>
              <a:rPr lang="fa-IR" dirty="0">
                <a:cs typeface="B Nazanin" panose="00000400000000000000" pitchFamily="2" charset="-78"/>
              </a:rPr>
              <a:t>گردد.</a:t>
            </a:r>
          </a:p>
          <a:p>
            <a:pPr marL="0" indent="0" algn="r" rtl="1">
              <a:buNone/>
            </a:pPr>
            <a:r>
              <a:rPr lang="fa-IR" dirty="0">
                <a:cs typeface="B Nazanin" panose="00000400000000000000" pitchFamily="2" charset="-78"/>
              </a:rPr>
              <a:t>ب: انجام آزمایش بصورت دوتایی در </a:t>
            </a:r>
            <a:r>
              <a:rPr lang="fa-IR" dirty="0" smtClean="0">
                <a:cs typeface="B Nazanin" panose="00000400000000000000" pitchFamily="2" charset="-78"/>
              </a:rPr>
              <a:t>10 </a:t>
            </a:r>
            <a:r>
              <a:rPr lang="fa-IR" dirty="0">
                <a:cs typeface="B Nazanin" panose="00000400000000000000" pitchFamily="2" charset="-78"/>
              </a:rPr>
              <a:t>روز کاری</a:t>
            </a:r>
          </a:p>
          <a:p>
            <a:pPr marL="0" indent="0" algn="r" rtl="1">
              <a:buNone/>
            </a:pPr>
            <a:r>
              <a:rPr lang="fa-IR" dirty="0">
                <a:cs typeface="B Nazanin" panose="00000400000000000000" pitchFamily="2" charset="-78"/>
              </a:rPr>
              <a:t>ج: در 5 روز کاری، نمونه کنترلی را 4 بار در هر روز آزمایش </a:t>
            </a:r>
            <a:r>
              <a:rPr lang="fa-IR" dirty="0" smtClean="0">
                <a:cs typeface="B Nazanin" panose="00000400000000000000" pitchFamily="2" charset="-78"/>
              </a:rPr>
              <a:t>نمود</a:t>
            </a:r>
          </a:p>
          <a:p>
            <a:pPr marL="0" indent="0" algn="r" rtl="1">
              <a:buNone/>
            </a:pPr>
            <a:endParaRPr lang="fa-IR" dirty="0">
              <a:cs typeface="B Nazanin" panose="00000400000000000000" pitchFamily="2" charset="-78"/>
            </a:endParaRPr>
          </a:p>
          <a:p>
            <a:pPr marL="0" indent="0" algn="r" rtl="1">
              <a:buNone/>
            </a:pPr>
            <a:r>
              <a:rPr lang="fa-IR" dirty="0">
                <a:cs typeface="B Nazanin" panose="00000400000000000000" pitchFamily="2" charset="-78"/>
              </a:rPr>
              <a:t>نکته: آزمایشگاه می بایست بر اساس نیاز ها و امکانات خود از خطای مجاز برای آزمون های خود استفاده کند.</a:t>
            </a:r>
            <a:endParaRPr lang="en-US" dirty="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57191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اجرای گام به گام کنترل داخلی کیفیت در بخش بیوشیمی</a:t>
            </a:r>
            <a:endParaRPr lang="en-US" dirty="0"/>
          </a:p>
        </p:txBody>
      </p:sp>
      <p:sp>
        <p:nvSpPr>
          <p:cNvPr id="3" name="Content Placeholder 2"/>
          <p:cNvSpPr>
            <a:spLocks noGrp="1"/>
          </p:cNvSpPr>
          <p:nvPr>
            <p:ph idx="1"/>
          </p:nvPr>
        </p:nvSpPr>
        <p:spPr>
          <a:xfrm>
            <a:off x="838200" y="1996225"/>
            <a:ext cx="10515600" cy="4180738"/>
          </a:xfrm>
        </p:spPr>
        <p:txBody>
          <a:bodyPr>
            <a:normAutofit/>
          </a:bodyPr>
          <a:lstStyle/>
          <a:p>
            <a:pPr marL="0" indent="0" algn="r" rtl="1">
              <a:buNone/>
            </a:pPr>
            <a:r>
              <a:rPr lang="fa-IR" dirty="0" smtClean="0">
                <a:cs typeface="B Nazanin" panose="00000400000000000000" pitchFamily="2" charset="-78"/>
              </a:rPr>
              <a:t>برای اجرای 20 بار آزمایش بر روی نمونه کنترل، کدام یک از راه کار های گفته شده بهتر است؟</a:t>
            </a:r>
          </a:p>
          <a:p>
            <a:pPr marL="0" indent="0" algn="r" rtl="1">
              <a:buNone/>
            </a:pPr>
            <a:r>
              <a:rPr lang="fa-IR" dirty="0" smtClean="0">
                <a:cs typeface="B Nazanin" panose="00000400000000000000" pitchFamily="2" charset="-78"/>
              </a:rPr>
              <a:t>طولانی شدن مرحله 3 و آزمایش نمونه کنترلی در روز های کاری مختلف باعث می شود با تاثیر متغیر هایی که به طور معمول در آزمایشگاه وجود دارند، نتایج واقعی تری بدست آید. هر چه این مرحله کوتاه تر شود تاثیر متغیر ها کمتر شده و نتایج نزدیک به هم حاصل می گردند</a:t>
            </a:r>
            <a:r>
              <a:rPr lang="fa-IR" dirty="0" smtClean="0">
                <a:cs typeface="B Nazanin" panose="00000400000000000000" pitchFamily="2" charset="-78"/>
              </a:rPr>
              <a:t>.</a:t>
            </a:r>
          </a:p>
          <a:p>
            <a:pPr marL="0" indent="0" algn="r" rtl="1">
              <a:buNone/>
            </a:pPr>
            <a:r>
              <a:rPr lang="fa-IR" dirty="0" smtClean="0">
                <a:cs typeface="B Nazanin" panose="00000400000000000000" pitchFamily="2" charset="-78"/>
              </a:rPr>
              <a:t> </a:t>
            </a:r>
            <a:r>
              <a:rPr lang="fa-IR" dirty="0" smtClean="0">
                <a:cs typeface="B Nazanin" panose="00000400000000000000" pitchFamily="2" charset="-78"/>
              </a:rPr>
              <a:t>بدیهی است در این شرایط محدوده چارت بسیار کوچک و غیر واقعی شده و طبیعتا در مراحل بعدی موارد رد کاذب نتایج (</a:t>
            </a:r>
            <a:r>
              <a:rPr lang="en-US" dirty="0">
                <a:cs typeface="B Nazanin" panose="00000400000000000000" pitchFamily="2" charset="-78"/>
              </a:rPr>
              <a:t>False rejection </a:t>
            </a:r>
            <a:r>
              <a:rPr lang="fa-IR" dirty="0" smtClean="0">
                <a:cs typeface="B Nazanin" panose="00000400000000000000" pitchFamily="2" charset="-78"/>
              </a:rPr>
              <a:t>)</a:t>
            </a:r>
            <a:r>
              <a:rPr lang="en-US" dirty="0" smtClean="0">
                <a:cs typeface="B Nazanin" panose="00000400000000000000" pitchFamily="2" charset="-78"/>
              </a:rPr>
              <a:t> </a:t>
            </a:r>
            <a:r>
              <a:rPr lang="fa-IR" dirty="0" smtClean="0">
                <a:cs typeface="B Nazanin" panose="00000400000000000000" pitchFamily="2" charset="-78"/>
              </a:rPr>
              <a:t>افزایش می یابد.</a:t>
            </a:r>
            <a:endParaRPr lang="en-US" dirty="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30221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46244"/>
          </a:xfrm>
        </p:spPr>
        <p:txBody>
          <a:bodyPr>
            <a:normAutofit fontScale="90000"/>
          </a:bodyPr>
          <a:lstStyle/>
          <a:p>
            <a:r>
              <a:rPr lang="fa-IR" dirty="0"/>
              <a:t>اجرای گام به گام کنترل داخلی کیفیت در بخش بیوشیمی</a:t>
            </a:r>
            <a:endParaRPr lang="en-US" dirty="0"/>
          </a:p>
        </p:txBody>
      </p:sp>
      <p:sp>
        <p:nvSpPr>
          <p:cNvPr id="3" name="Content Placeholder 2"/>
          <p:cNvSpPr>
            <a:spLocks noGrp="1"/>
          </p:cNvSpPr>
          <p:nvPr>
            <p:ph idx="1"/>
          </p:nvPr>
        </p:nvSpPr>
        <p:spPr>
          <a:xfrm>
            <a:off x="838200" y="1094704"/>
            <a:ext cx="10515600" cy="5082259"/>
          </a:xfrm>
        </p:spPr>
        <p:txBody>
          <a:bodyPr>
            <a:normAutofit lnSpcReduction="10000"/>
          </a:bodyPr>
          <a:lstStyle/>
          <a:p>
            <a:pPr algn="r" rtl="1"/>
            <a:r>
              <a:rPr lang="fa-IR" dirty="0" smtClean="0"/>
              <a:t>4. </a:t>
            </a:r>
            <a:r>
              <a:rPr lang="fa-IR" dirty="0" smtClean="0">
                <a:cs typeface="B Nazanin" panose="00000400000000000000" pitchFamily="2" charset="-78"/>
              </a:rPr>
              <a:t>میانگین، انحراف معیار و ضریب انحراف بر اساس فرمول های مشخص برای 20 داده محاسبه می شود.</a:t>
            </a:r>
          </a:p>
          <a:p>
            <a:pPr algn="r" rtl="1"/>
            <a:r>
              <a:rPr lang="fa-IR" dirty="0" smtClean="0">
                <a:cs typeface="B Nazanin" panose="00000400000000000000" pitchFamily="2" charset="-78"/>
              </a:rPr>
              <a:t>5. قابلیت تکرار پذیری %</a:t>
            </a:r>
            <a:r>
              <a:rPr lang="en-US" dirty="0" smtClean="0">
                <a:cs typeface="B Nazanin" panose="00000400000000000000" pitchFamily="2" charset="-78"/>
              </a:rPr>
              <a:t>CV </a:t>
            </a:r>
            <a:r>
              <a:rPr lang="fa-IR" dirty="0" smtClean="0">
                <a:cs typeface="B Nazanin" panose="00000400000000000000" pitchFamily="2" charset="-78"/>
              </a:rPr>
              <a:t>بدست آمده را با عدم دقت مجازی که قبلا تعیین نموده اید، مقایسه نمایید. اگر نتایج در محدوده خطای مجاز قرار داشت، کار را طبق بند 6 ادامه دهید. در غیر این صورت عوامل ایجاد خطا را جستجو و پس از رفع مشکل، مجدد مراحل </a:t>
            </a:r>
            <a:r>
              <a:rPr lang="fa-IR" dirty="0" smtClean="0">
                <a:cs typeface="B Nazanin" panose="00000400000000000000" pitchFamily="2" charset="-78"/>
              </a:rPr>
              <a:t>بعدی </a:t>
            </a:r>
            <a:r>
              <a:rPr lang="fa-IR" dirty="0" smtClean="0">
                <a:cs typeface="B Nazanin" panose="00000400000000000000" pitchFamily="2" charset="-78"/>
              </a:rPr>
              <a:t>را اجرا نمایید. در صورتی که علی رغم بررسی متغیر ها، مشکل رفع نشده باشد با تولید کننده فرآورده </a:t>
            </a:r>
            <a:r>
              <a:rPr lang="fa-IR" dirty="0" smtClean="0">
                <a:cs typeface="B Nazanin" panose="00000400000000000000" pitchFamily="2" charset="-78"/>
              </a:rPr>
              <a:t>تماس بگیرید</a:t>
            </a:r>
          </a:p>
          <a:p>
            <a:pPr algn="r" rtl="1"/>
            <a:r>
              <a:rPr lang="fa-IR" dirty="0" smtClean="0">
                <a:cs typeface="B Nazanin" panose="00000400000000000000" pitchFamily="2" charset="-78"/>
              </a:rPr>
              <a:t>6</a:t>
            </a:r>
            <a:r>
              <a:rPr lang="fa-IR" dirty="0" smtClean="0">
                <a:cs typeface="B Nazanin" panose="00000400000000000000" pitchFamily="2" charset="-78"/>
              </a:rPr>
              <a:t>. برای هر غلظت از نمونه کنترلی، با استفاده از میانگین و انحراف معیار، چارت کنترلی </a:t>
            </a:r>
            <a:r>
              <a:rPr lang="en-US" dirty="0" err="1" smtClean="0">
                <a:cs typeface="B Nazanin" panose="00000400000000000000" pitchFamily="2" charset="-78"/>
              </a:rPr>
              <a:t>L.j</a:t>
            </a:r>
            <a:r>
              <a:rPr lang="en-US" dirty="0" smtClean="0">
                <a:cs typeface="B Nazanin" panose="00000400000000000000" pitchFamily="2" charset="-78"/>
              </a:rPr>
              <a:t> </a:t>
            </a:r>
            <a:r>
              <a:rPr lang="fa-IR" dirty="0" smtClean="0">
                <a:cs typeface="B Nazanin" panose="00000400000000000000" pitchFamily="2" charset="-78"/>
              </a:rPr>
              <a:t>رسم کنید.</a:t>
            </a:r>
          </a:p>
          <a:p>
            <a:pPr marL="0" indent="0" algn="r" rtl="1">
              <a:buNone/>
            </a:pPr>
            <a:r>
              <a:rPr lang="fa-IR" dirty="0" smtClean="0">
                <a:cs typeface="B Nazanin" panose="00000400000000000000" pitchFamily="2" charset="-78"/>
              </a:rPr>
              <a:t>. </a:t>
            </a:r>
            <a:r>
              <a:rPr lang="fa-IR" dirty="0" smtClean="0">
                <a:cs typeface="B Nazanin" panose="00000400000000000000" pitchFamily="2" charset="-78"/>
              </a:rPr>
              <a:t>در هر سری کاری حتی المقدور دو کنترل در دو غلظت مختلف را مورد آزمایش قرار داده و نتیجه را </a:t>
            </a:r>
            <a:r>
              <a:rPr lang="fa-IR" dirty="0" smtClean="0">
                <a:cs typeface="B Nazanin" panose="00000400000000000000" pitchFamily="2" charset="-78"/>
              </a:rPr>
              <a:t>روی منحنی </a:t>
            </a:r>
            <a:r>
              <a:rPr lang="fa-IR" dirty="0" smtClean="0">
                <a:cs typeface="B Nazanin" panose="00000400000000000000" pitchFamily="2" charset="-78"/>
              </a:rPr>
              <a:t>مربوطه علامتگذاری کنید.</a:t>
            </a:r>
          </a:p>
          <a:p>
            <a:pPr marL="0" indent="0" algn="r" rtl="1">
              <a:buNone/>
            </a:pPr>
            <a:r>
              <a:rPr lang="fa-IR" dirty="0" smtClean="0">
                <a:cs typeface="B Nazanin" panose="00000400000000000000" pitchFamily="2" charset="-78"/>
              </a:rPr>
              <a:t>. </a:t>
            </a:r>
            <a:r>
              <a:rPr lang="fa-IR" dirty="0" smtClean="0">
                <a:cs typeface="B Nazanin" panose="00000400000000000000" pitchFamily="2" charset="-78"/>
              </a:rPr>
              <a:t>نتایج را براساس قوانین موجود </a:t>
            </a:r>
            <a:r>
              <a:rPr lang="fa-IR" dirty="0">
                <a:cs typeface="B Nazanin" panose="00000400000000000000" pitchFamily="2" charset="-78"/>
              </a:rPr>
              <a:t>(</a:t>
            </a:r>
            <a:r>
              <a:rPr lang="fa-IR" dirty="0" smtClean="0">
                <a:cs typeface="B Nazanin" panose="00000400000000000000" pitchFamily="2" charset="-78"/>
              </a:rPr>
              <a:t>وستگارد )،(</a:t>
            </a:r>
            <a:r>
              <a:rPr lang="en-US" dirty="0">
                <a:cs typeface="B Nazanin" panose="00000400000000000000" pitchFamily="2" charset="-78"/>
              </a:rPr>
              <a:t>WHO</a:t>
            </a:r>
            <a:r>
              <a:rPr lang="fa-IR" dirty="0" smtClean="0">
                <a:cs typeface="B Nazanin" panose="00000400000000000000" pitchFamily="2" charset="-78"/>
              </a:rPr>
              <a:t>) تفسیر نموده و از اطلاعات بدست امده جهت حصول اطمینان از دقت نتایج و یا بهبود مستمر استفاده کنید.</a:t>
            </a:r>
            <a:endParaRPr lang="en-US" dirty="0">
              <a:cs typeface="B Nazanin" panose="00000400000000000000" pitchFamily="2" charset="-78"/>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81174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275008"/>
            <a:ext cx="10515600" cy="4901955"/>
          </a:xfrm>
        </p:spPr>
        <p:txBody>
          <a:bodyPr>
            <a:normAutofit lnSpcReduction="10000"/>
          </a:bodyPr>
          <a:lstStyle/>
          <a:p>
            <a:pPr marL="0" indent="0" algn="r" rtl="1">
              <a:buNone/>
            </a:pPr>
            <a:r>
              <a:rPr lang="fa-IR" b="1" dirty="0" smtClean="0">
                <a:cs typeface="B Nazanin" panose="00000400000000000000" pitchFamily="2" charset="-78"/>
              </a:rPr>
              <a:t>تعریف سری کاری </a:t>
            </a:r>
            <a:r>
              <a:rPr lang="fa-IR" dirty="0" smtClean="0">
                <a:cs typeface="B Nazanin" panose="00000400000000000000" pitchFamily="2" charset="-78"/>
              </a:rPr>
              <a:t>:</a:t>
            </a:r>
          </a:p>
          <a:p>
            <a:pPr algn="r" rtl="1"/>
            <a:r>
              <a:rPr lang="fa-IR" dirty="0" smtClean="0">
                <a:cs typeface="B Nazanin" panose="00000400000000000000" pitchFamily="2" charset="-78"/>
              </a:rPr>
              <a:t>نکته 8 : بر اساس تعریف </a:t>
            </a:r>
            <a:r>
              <a:rPr lang="en-US" dirty="0" smtClean="0">
                <a:cs typeface="B Nazanin" panose="00000400000000000000" pitchFamily="2" charset="-78"/>
              </a:rPr>
              <a:t>CLIA </a:t>
            </a:r>
            <a:r>
              <a:rPr lang="fa-IR" dirty="0" smtClean="0">
                <a:cs typeface="B Nazanin" panose="00000400000000000000" pitchFamily="2" charset="-78"/>
              </a:rPr>
              <a:t>سری کاری به مدت زمان یا تعداد نمونه ای اطلاق </a:t>
            </a:r>
            <a:r>
              <a:rPr lang="fa-IR" dirty="0" smtClean="0">
                <a:cs typeface="B Nazanin" panose="00000400000000000000" pitchFamily="2" charset="-78"/>
              </a:rPr>
              <a:t>می شود </a:t>
            </a:r>
            <a:r>
              <a:rPr lang="fa-IR" dirty="0" smtClean="0">
                <a:cs typeface="B Nazanin" panose="00000400000000000000" pitchFamily="2" charset="-78"/>
              </a:rPr>
              <a:t>که طی آن صحت و دقت سیستم اندازه گیری ثابت </a:t>
            </a:r>
            <a:r>
              <a:rPr lang="fa-IR" dirty="0" smtClean="0">
                <a:cs typeface="B Nazanin" panose="00000400000000000000" pitchFamily="2" charset="-78"/>
              </a:rPr>
              <a:t>باشد.</a:t>
            </a:r>
            <a:endParaRPr lang="en-US" dirty="0" smtClean="0">
              <a:cs typeface="B Nazanin" panose="00000400000000000000" pitchFamily="2" charset="-78"/>
            </a:endParaRPr>
          </a:p>
          <a:p>
            <a:pPr algn="r" rtl="1"/>
            <a:r>
              <a:rPr lang="fa-IR" dirty="0" smtClean="0">
                <a:cs typeface="B Nazanin" panose="00000400000000000000" pitchFamily="2" charset="-78"/>
              </a:rPr>
              <a:t>نکته 2 : تعداد دفعات آزمایش سرم کنترل به مواردی مانند پایداری روش و سیستم مورد استفاده بستگی دارد.اگر سیستمی برای مدت زمان مشخص یا تعداد آزمایش معین پایدار است، در این فاصله یکبار آزمایش نمونه کنترلی کافی است.</a:t>
            </a:r>
          </a:p>
          <a:p>
            <a:pPr algn="r" rtl="1"/>
            <a:r>
              <a:rPr lang="fa-IR" dirty="0" smtClean="0">
                <a:cs typeface="B Nazanin" panose="00000400000000000000" pitchFamily="2" charset="-78"/>
              </a:rPr>
              <a:t>آیا از محدوده ای که در بروشور کنترل های تجاری درج شده می توان برای ترسیم نمودار </a:t>
            </a:r>
            <a:r>
              <a:rPr lang="en-US" dirty="0" smtClean="0">
                <a:cs typeface="B Nazanin" panose="00000400000000000000" pitchFamily="2" charset="-78"/>
              </a:rPr>
              <a:t>L . J </a:t>
            </a:r>
            <a:r>
              <a:rPr lang="fa-IR" dirty="0" smtClean="0">
                <a:cs typeface="B Nazanin" panose="00000400000000000000" pitchFamily="2" charset="-78"/>
              </a:rPr>
              <a:t>استفاده کرد؟</a:t>
            </a:r>
          </a:p>
          <a:p>
            <a:pPr algn="r" rtl="1"/>
            <a:r>
              <a:rPr lang="fa-IR" dirty="0" smtClean="0">
                <a:cs typeface="B Nazanin" panose="00000400000000000000" pitchFamily="2" charset="-78"/>
              </a:rPr>
              <a:t>محدوده ای که در بروشور کنترل های تجاری درج شده نباید برای ترسیم چارت کنترل کیفیت استفاده شود. محدوده مندرج در بروشور بسیار بزرگتر از محدوده حاصل از عملکرد یک آزمایشگاه می باشد. البته در شروع کار تا زمانی که تعداد نتایج به حد مطلوب نرسیده، محدوده سرم کنترل قابل استفاده می باشد.</a:t>
            </a:r>
            <a:endParaRPr lang="en-US" dirty="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7567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199" y="476518"/>
            <a:ext cx="11100515" cy="5700445"/>
          </a:xfrm>
        </p:spPr>
        <p:txBody>
          <a:bodyPr>
            <a:normAutofit/>
          </a:bodyPr>
          <a:lstStyle/>
          <a:p>
            <a:pPr marL="0" indent="0" algn="r" rtl="1">
              <a:buNone/>
            </a:pPr>
            <a:r>
              <a:rPr lang="fa-IR" b="1" dirty="0" smtClean="0">
                <a:cs typeface="B Nazanin" panose="00000400000000000000" pitchFamily="2" charset="-78"/>
              </a:rPr>
              <a:t>رسم نمودار </a:t>
            </a:r>
            <a:r>
              <a:rPr lang="en-US" b="1" dirty="0" err="1" smtClean="0">
                <a:cs typeface="B Nazanin" panose="00000400000000000000" pitchFamily="2" charset="-78"/>
              </a:rPr>
              <a:t>Levey-Jenning</a:t>
            </a:r>
            <a:r>
              <a:rPr lang="en-US" b="1" dirty="0" smtClean="0">
                <a:cs typeface="B Nazanin" panose="00000400000000000000" pitchFamily="2" charset="-78"/>
              </a:rPr>
              <a:t> </a:t>
            </a:r>
            <a:r>
              <a:rPr lang="fa-IR" b="1" dirty="0" smtClean="0">
                <a:cs typeface="B Nazanin" panose="00000400000000000000" pitchFamily="2" charset="-78"/>
              </a:rPr>
              <a:t>بر اساس اطلاعات سرم کنترل</a:t>
            </a:r>
          </a:p>
          <a:p>
            <a:pPr marL="0" indent="0" algn="r" rtl="1">
              <a:buNone/>
            </a:pPr>
            <a:r>
              <a:rPr lang="fa-IR" dirty="0" smtClean="0">
                <a:cs typeface="B Nazanin" panose="00000400000000000000" pitchFamily="2" charset="-78"/>
              </a:rPr>
              <a:t>8.داده های 20 خوانش از سرم کنترل را گرد آوری </a:t>
            </a:r>
            <a:r>
              <a:rPr lang="fa-IR" dirty="0" smtClean="0">
                <a:cs typeface="B Nazanin" panose="00000400000000000000" pitchFamily="2" charset="-78"/>
              </a:rPr>
              <a:t>می کنیم.</a:t>
            </a:r>
            <a:endParaRPr lang="fa-IR" dirty="0">
              <a:cs typeface="B Nazanin" panose="00000400000000000000" pitchFamily="2" charset="-78"/>
            </a:endParaRPr>
          </a:p>
          <a:p>
            <a:pPr marL="0" indent="0" algn="r" rtl="1">
              <a:buNone/>
            </a:pPr>
            <a:r>
              <a:rPr lang="fa-IR" b="1" dirty="0" smtClean="0">
                <a:solidFill>
                  <a:schemeClr val="accent6">
                    <a:lumMod val="75000"/>
                  </a:schemeClr>
                </a:solidFill>
                <a:cs typeface="B Nazanin" panose="00000400000000000000" pitchFamily="2" charset="-78"/>
              </a:rPr>
              <a:t>مقادیر </a:t>
            </a:r>
            <a:r>
              <a:rPr lang="fa-IR" b="1" dirty="0">
                <a:solidFill>
                  <a:schemeClr val="accent6">
                    <a:lumMod val="75000"/>
                  </a:schemeClr>
                </a:solidFill>
                <a:cs typeface="B Nazanin" panose="00000400000000000000" pitchFamily="2" charset="-78"/>
              </a:rPr>
              <a:t>دور افتاده اعداد بدست آمده از سرم کنترل در هنگام محاسبه میانگین و </a:t>
            </a:r>
            <a:r>
              <a:rPr lang="en-US" b="1" dirty="0">
                <a:solidFill>
                  <a:schemeClr val="accent6">
                    <a:lumMod val="75000"/>
                  </a:schemeClr>
                </a:solidFill>
                <a:cs typeface="B Nazanin" panose="00000400000000000000" pitchFamily="2" charset="-78"/>
              </a:rPr>
              <a:t>SD </a:t>
            </a:r>
            <a:r>
              <a:rPr lang="fa-IR" b="1" dirty="0">
                <a:solidFill>
                  <a:schemeClr val="accent6">
                    <a:lumMod val="75000"/>
                  </a:schemeClr>
                </a:solidFill>
                <a:cs typeface="B Nazanin" panose="00000400000000000000" pitchFamily="2" charset="-78"/>
              </a:rPr>
              <a:t>را باید کنار گذاشت. </a:t>
            </a:r>
            <a:endParaRPr lang="fa-IR" b="1" dirty="0" smtClean="0">
              <a:solidFill>
                <a:schemeClr val="accent6">
                  <a:lumMod val="75000"/>
                </a:schemeClr>
              </a:solidFill>
              <a:cs typeface="B Nazanin" panose="00000400000000000000" pitchFamily="2" charset="-78"/>
            </a:endParaRPr>
          </a:p>
          <a:p>
            <a:pPr marL="0" indent="0" algn="r" rtl="1">
              <a:buNone/>
            </a:pPr>
            <a:r>
              <a:rPr lang="fa-IR" dirty="0" smtClean="0">
                <a:cs typeface="B Nazanin" panose="00000400000000000000" pitchFamily="2" charset="-78"/>
              </a:rPr>
              <a:t>برای پیدا </a:t>
            </a:r>
            <a:r>
              <a:rPr lang="fa-IR" dirty="0">
                <a:cs typeface="B Nazanin" panose="00000400000000000000" pitchFamily="2" charset="-78"/>
              </a:rPr>
              <a:t>کردن و حذف رقم مشکوک به صورت ذیل عمل می </a:t>
            </a:r>
            <a:r>
              <a:rPr lang="fa-IR" dirty="0" smtClean="0">
                <a:cs typeface="B Nazanin" panose="00000400000000000000" pitchFamily="2" charset="-78"/>
              </a:rPr>
              <a:t>کنیم</a:t>
            </a:r>
            <a:endParaRPr lang="en-US" dirty="0" smtClean="0">
              <a:cs typeface="B Nazanin" panose="00000400000000000000" pitchFamily="2" charset="-78"/>
            </a:endParaRPr>
          </a:p>
          <a:p>
            <a:pPr marL="0" indent="0" algn="r" rtl="1">
              <a:buNone/>
            </a:pPr>
            <a:endParaRPr lang="en-US" dirty="0">
              <a:cs typeface="B Nazanin" panose="00000400000000000000" pitchFamily="2" charset="-78"/>
            </a:endParaRPr>
          </a:p>
          <a:p>
            <a:pPr marL="0" indent="0" algn="r" rtl="1">
              <a:buNone/>
            </a:pPr>
            <a:endParaRPr lang="fa-IR" dirty="0">
              <a:cs typeface="B Nazanin" panose="00000400000000000000" pitchFamily="2" charset="-78"/>
            </a:endParaRPr>
          </a:p>
          <a:p>
            <a:pPr marL="0" indent="0" algn="r" rtl="1">
              <a:buNone/>
            </a:pPr>
            <a:r>
              <a:rPr lang="fa-IR" dirty="0" smtClean="0">
                <a:cs typeface="B Nazanin" panose="00000400000000000000" pitchFamily="2" charset="-78"/>
              </a:rPr>
              <a:t>عدد </a:t>
            </a:r>
            <a:r>
              <a:rPr lang="fa-IR" dirty="0">
                <a:cs typeface="B Nazanin" panose="00000400000000000000" pitchFamily="2" charset="-78"/>
              </a:rPr>
              <a:t>بدست آمده باید کمتر از 2.95 باشد. در صورت بالاتر بودن آن رقم مشکوک بایستی حذف شده و در </a:t>
            </a:r>
            <a:r>
              <a:rPr lang="fa-IR" dirty="0" smtClean="0">
                <a:cs typeface="B Nazanin" panose="00000400000000000000" pitchFamily="2" charset="-78"/>
              </a:rPr>
              <a:t>محاسبه میانگین </a:t>
            </a:r>
            <a:r>
              <a:rPr lang="fa-IR" dirty="0">
                <a:cs typeface="B Nazanin" panose="00000400000000000000" pitchFamily="2" charset="-78"/>
              </a:rPr>
              <a:t>و ... بکار نرود </a:t>
            </a:r>
            <a:r>
              <a:rPr lang="fa-IR" dirty="0" smtClean="0">
                <a:cs typeface="B Nazanin" panose="00000400000000000000" pitchFamily="2" charset="-78"/>
              </a:rPr>
              <a:t>.</a:t>
            </a:r>
            <a:endParaRPr lang="en-US" dirty="0">
              <a:cs typeface="B Nazanin" panose="00000400000000000000" pitchFamily="2" charset="-78"/>
            </a:endParaRPr>
          </a:p>
          <a:p>
            <a:pPr marL="0" indent="0" algn="r" rtl="1">
              <a:buNone/>
            </a:pPr>
            <a:r>
              <a:rPr lang="fa-IR" dirty="0" smtClean="0">
                <a:cs typeface="B Nazanin" panose="00000400000000000000" pitchFamily="2" charset="-78"/>
              </a:rPr>
              <a:t> </a:t>
            </a:r>
            <a:r>
              <a:rPr lang="fa-IR" dirty="0">
                <a:cs typeface="B Nazanin" panose="00000400000000000000" pitchFamily="2" charset="-78"/>
              </a:rPr>
              <a:t>میانگین را محاسبه می </a:t>
            </a:r>
            <a:r>
              <a:rPr lang="fa-IR" dirty="0" smtClean="0">
                <a:cs typeface="B Nazanin" panose="00000400000000000000" pitchFamily="2" charset="-78"/>
              </a:rPr>
              <a:t>کنیم</a:t>
            </a:r>
            <a:endParaRPr lang="fa-IR" dirty="0">
              <a:cs typeface="B Nazanin" panose="00000400000000000000" pitchFamily="2" charset="-78"/>
            </a:endParaRPr>
          </a:p>
        </p:txBody>
      </p:sp>
      <p:pic>
        <p:nvPicPr>
          <p:cNvPr id="4" name="Picture 3"/>
          <p:cNvPicPr>
            <a:picLocks noChangeAspect="1"/>
          </p:cNvPicPr>
          <p:nvPr/>
        </p:nvPicPr>
        <p:blipFill>
          <a:blip r:embed="rId4"/>
          <a:stretch>
            <a:fillRect/>
          </a:stretch>
        </p:blipFill>
        <p:spPr>
          <a:xfrm>
            <a:off x="4170271" y="3094920"/>
            <a:ext cx="4436369" cy="71437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66204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lgn="r" rtl="1"/>
            <a:r>
              <a:rPr lang="fa-IR" dirty="0">
                <a:cs typeface="B Nazanin" panose="00000400000000000000" pitchFamily="2" charset="-78"/>
              </a:rPr>
              <a:t>واریانس و انحراف </a:t>
            </a:r>
            <a:r>
              <a:rPr lang="fa-IR" dirty="0" smtClean="0">
                <a:cs typeface="B Nazanin" panose="00000400000000000000" pitchFamily="2" charset="-78"/>
              </a:rPr>
              <a:t>معیار و </a:t>
            </a:r>
            <a:r>
              <a:rPr lang="fa-IR" dirty="0">
                <a:cs typeface="B Nazanin" panose="00000400000000000000" pitchFamily="2" charset="-78"/>
              </a:rPr>
              <a:t>ضریب تغییرات %</a:t>
            </a:r>
            <a:r>
              <a:rPr lang="fa-IR" dirty="0" smtClean="0">
                <a:cs typeface="B Nazanin" panose="00000400000000000000" pitchFamily="2" charset="-78"/>
              </a:rPr>
              <a:t> </a:t>
            </a:r>
            <a:r>
              <a:rPr lang="fa-IR" dirty="0">
                <a:cs typeface="B Nazanin" panose="00000400000000000000" pitchFamily="2" charset="-78"/>
              </a:rPr>
              <a:t>را محاسبه می کنیم</a:t>
            </a:r>
            <a:endParaRPr lang="en-US" dirty="0">
              <a:cs typeface="B Nazanin" panose="00000400000000000000" pitchFamily="2" charset="-78"/>
            </a:endParaRPr>
          </a:p>
        </p:txBody>
      </p:sp>
      <p:pic>
        <p:nvPicPr>
          <p:cNvPr id="4" name="Picture 3"/>
          <p:cNvPicPr>
            <a:picLocks noChangeAspect="1"/>
          </p:cNvPicPr>
          <p:nvPr/>
        </p:nvPicPr>
        <p:blipFill>
          <a:blip r:embed="rId4"/>
          <a:stretch>
            <a:fillRect/>
          </a:stretch>
        </p:blipFill>
        <p:spPr>
          <a:xfrm>
            <a:off x="838199" y="2732700"/>
            <a:ext cx="6348211" cy="1572904"/>
          </a:xfrm>
          <a:prstGeom prst="rect">
            <a:avLst/>
          </a:prstGeom>
        </p:spPr>
      </p:pic>
      <p:pic>
        <p:nvPicPr>
          <p:cNvPr id="5" name="Picture 4"/>
          <p:cNvPicPr>
            <a:picLocks noChangeAspect="1"/>
          </p:cNvPicPr>
          <p:nvPr/>
        </p:nvPicPr>
        <p:blipFill>
          <a:blip r:embed="rId5"/>
          <a:stretch>
            <a:fillRect/>
          </a:stretch>
        </p:blipFill>
        <p:spPr>
          <a:xfrm>
            <a:off x="1109595" y="4225660"/>
            <a:ext cx="4634382" cy="935679"/>
          </a:xfrm>
          <a:prstGeom prst="rect">
            <a:avLst/>
          </a:prstGeom>
        </p:spPr>
      </p:pic>
      <p:sp>
        <p:nvSpPr>
          <p:cNvPr id="6" name="Rectangle 5"/>
          <p:cNvSpPr/>
          <p:nvPr/>
        </p:nvSpPr>
        <p:spPr>
          <a:xfrm>
            <a:off x="515155" y="5161339"/>
            <a:ext cx="11110040" cy="830997"/>
          </a:xfrm>
          <a:prstGeom prst="rect">
            <a:avLst/>
          </a:prstGeom>
        </p:spPr>
        <p:txBody>
          <a:bodyPr wrap="square">
            <a:spAutoFit/>
          </a:bodyPr>
          <a:lstStyle/>
          <a:p>
            <a:pPr algn="r" rtl="1"/>
            <a:r>
              <a:rPr lang="fa-IR" sz="2400" dirty="0">
                <a:cs typeface="B Nazanin" panose="00000400000000000000" pitchFamily="2" charset="-78"/>
              </a:rPr>
              <a:t>اگر مقدار بدست آمده  از خطای مجاز تعیین شده کمتر باشد، میتوان از میانگین و انحراف معیار بدست آمده جهت ترسیم نمودار </a:t>
            </a:r>
            <a:r>
              <a:rPr lang="en-US" sz="2400" dirty="0">
                <a:cs typeface="B Nazanin" panose="00000400000000000000" pitchFamily="2" charset="-78"/>
              </a:rPr>
              <a:t>L. J</a:t>
            </a:r>
            <a:r>
              <a:rPr lang="fa-IR" sz="2400" dirty="0">
                <a:cs typeface="B Nazanin" panose="00000400000000000000" pitchFamily="2" charset="-78"/>
              </a:rPr>
              <a:t>استفاده کرد.</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568739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2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210614"/>
            <a:ext cx="10515600" cy="4966349"/>
          </a:xfrm>
        </p:spPr>
        <p:txBody>
          <a:bodyPr/>
          <a:lstStyle/>
          <a:p>
            <a:pPr marL="0" indent="0" algn="r" rtl="1">
              <a:buNone/>
            </a:pPr>
            <a:r>
              <a:rPr lang="fa-IR" dirty="0">
                <a:cs typeface="B Nazanin" panose="00000400000000000000" pitchFamily="2" charset="-78"/>
              </a:rPr>
              <a:t>بعد از محاسبات میانگین و انحراف معیار استاندارد و </a:t>
            </a:r>
            <a:r>
              <a:rPr lang="en-US" dirty="0">
                <a:cs typeface="B Nazanin" panose="00000400000000000000" pitchFamily="2" charset="-78"/>
              </a:rPr>
              <a:t>CV </a:t>
            </a:r>
            <a:r>
              <a:rPr lang="fa-IR" dirty="0" smtClean="0">
                <a:cs typeface="B Nazanin" panose="00000400000000000000" pitchFamily="2" charset="-78"/>
              </a:rPr>
              <a:t>با </a:t>
            </a:r>
            <a:r>
              <a:rPr lang="fa-IR" dirty="0">
                <a:cs typeface="B Nazanin" panose="00000400000000000000" pitchFamily="2" charset="-78"/>
              </a:rPr>
              <a:t>توجه به مقادیر میانگین و انحراف میانگین </a:t>
            </a:r>
            <a:r>
              <a:rPr lang="fa-IR" dirty="0" smtClean="0">
                <a:cs typeface="B Nazanin" panose="00000400000000000000" pitchFamily="2" charset="-78"/>
              </a:rPr>
              <a:t>استاندارد مثل </a:t>
            </a:r>
            <a:r>
              <a:rPr lang="fa-IR" dirty="0">
                <a:cs typeface="B Nazanin" panose="00000400000000000000" pitchFamily="2" charset="-78"/>
              </a:rPr>
              <a:t>نمودار بالا را ترسیم کرده و نقاط بدست امده از خوانش کنترل در روزهای بعد را در آن جایگزاری </a:t>
            </a:r>
            <a:r>
              <a:rPr lang="fa-IR" dirty="0" smtClean="0">
                <a:cs typeface="B Nazanin" panose="00000400000000000000" pitchFamily="2" charset="-78"/>
              </a:rPr>
              <a:t>میکنیم</a:t>
            </a:r>
            <a:r>
              <a:rPr lang="en-US" dirty="0" smtClean="0">
                <a:cs typeface="B Nazanin" panose="00000400000000000000" pitchFamily="2" charset="-78"/>
              </a:rPr>
              <a:t> </a:t>
            </a:r>
            <a:r>
              <a:rPr lang="fa-IR" dirty="0" smtClean="0">
                <a:cs typeface="B Nazanin" panose="00000400000000000000" pitchFamily="2" charset="-78"/>
              </a:rPr>
              <a:t>وبر </a:t>
            </a:r>
            <a:r>
              <a:rPr lang="fa-IR" b="1" dirty="0">
                <a:cs typeface="B Nazanin" panose="00000400000000000000" pitchFamily="2" charset="-78"/>
              </a:rPr>
              <a:t>اساس قوانین وستگارد یا </a:t>
            </a:r>
            <a:r>
              <a:rPr lang="en-US" b="1" dirty="0">
                <a:cs typeface="B Nazanin" panose="00000400000000000000" pitchFamily="2" charset="-78"/>
              </a:rPr>
              <a:t>WHO</a:t>
            </a:r>
            <a:r>
              <a:rPr lang="en-US" dirty="0">
                <a:cs typeface="B Nazanin" panose="00000400000000000000" pitchFamily="2" charset="-78"/>
              </a:rPr>
              <a:t> </a:t>
            </a:r>
            <a:r>
              <a:rPr lang="fa-IR" dirty="0">
                <a:cs typeface="B Nazanin" panose="00000400000000000000" pitchFamily="2" charset="-78"/>
              </a:rPr>
              <a:t>نتایج را تفسیر میکنیم:</a:t>
            </a:r>
          </a:p>
          <a:p>
            <a:pPr marL="0" indent="0" algn="r" rtl="1">
              <a:buNone/>
            </a:pPr>
            <a:endParaRPr lang="en-US" dirty="0">
              <a:cs typeface="B Nazanin" panose="00000400000000000000" pitchFamily="2" charset="-78"/>
            </a:endParaRPr>
          </a:p>
          <a:p>
            <a:pPr marL="0" indent="0" algn="r" rtl="1">
              <a:buNone/>
            </a:pPr>
            <a:r>
              <a:rPr lang="fa-IR" dirty="0" smtClean="0">
                <a:cs typeface="B Nazanin" panose="00000400000000000000" pitchFamily="2" charset="-78"/>
              </a:rPr>
              <a:t>به </a:t>
            </a:r>
            <a:r>
              <a:rPr lang="fa-IR" dirty="0">
                <a:cs typeface="B Nazanin" panose="00000400000000000000" pitchFamily="2" charset="-78"/>
              </a:rPr>
              <a:t>منظور افزایش احتمال تشخیص خطا و کاهش موارد رد کاذب نتایج، قوانین چند گانه توسط </a:t>
            </a:r>
            <a:r>
              <a:rPr lang="fa-IR" dirty="0" smtClean="0">
                <a:cs typeface="B Nazanin" panose="00000400000000000000" pitchFamily="2" charset="-78"/>
              </a:rPr>
              <a:t>وستگارد</a:t>
            </a:r>
            <a:r>
              <a:rPr lang="en-US" dirty="0" smtClean="0">
                <a:cs typeface="B Nazanin" panose="00000400000000000000" pitchFamily="2" charset="-78"/>
              </a:rPr>
              <a:t> </a:t>
            </a:r>
            <a:r>
              <a:rPr lang="fa-IR" dirty="0" smtClean="0">
                <a:cs typeface="B Nazanin" panose="00000400000000000000" pitchFamily="2" charset="-78"/>
              </a:rPr>
              <a:t>و </a:t>
            </a:r>
            <a:r>
              <a:rPr lang="fa-IR" dirty="0">
                <a:cs typeface="B Nazanin" panose="00000400000000000000" pitchFamily="2" charset="-78"/>
              </a:rPr>
              <a:t>همکاران ارائه گردید</a:t>
            </a:r>
            <a:r>
              <a:rPr lang="fa-IR" dirty="0" smtClean="0">
                <a:cs typeface="B Nazanin" panose="00000400000000000000" pitchFamily="2" charset="-78"/>
              </a:rPr>
              <a:t>.</a:t>
            </a:r>
            <a:endParaRPr lang="en-US" dirty="0" smtClean="0">
              <a:cs typeface="B Nazanin" panose="00000400000000000000" pitchFamily="2" charset="-78"/>
            </a:endParaRPr>
          </a:p>
          <a:p>
            <a:pPr marL="0" indent="0" algn="r" rtl="1">
              <a:buNone/>
            </a:pPr>
            <a:r>
              <a:rPr lang="fa-IR" dirty="0">
                <a:cs typeface="B Nazanin" panose="00000400000000000000" pitchFamily="2" charset="-78"/>
              </a:rPr>
              <a:t>این قوانین طوری طراحی شده اند که ضمن حساس بودن به خطاهای اتفاقی و سیستماتیک، میزان رد کاذب نتایج را به کمتر از 0.01 می رساند.</a:t>
            </a:r>
            <a:endParaRPr lang="en-US" dirty="0">
              <a:cs typeface="B Nazanin" panose="00000400000000000000" pitchFamily="2" charset="-78"/>
            </a:endParaRPr>
          </a:p>
          <a:p>
            <a:pPr marL="0" indent="0" algn="r" rtl="1">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084743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0158"/>
            <a:ext cx="10515600" cy="750530"/>
          </a:xfrm>
        </p:spPr>
        <p:txBody>
          <a:bodyPr>
            <a:normAutofit fontScale="90000"/>
          </a:bodyPr>
          <a:lstStyle/>
          <a:p>
            <a:pPr algn="r" rtl="1"/>
            <a:r>
              <a:rPr lang="fa-IR" dirty="0"/>
              <a:t>نمودار لوویجینینگ :</a:t>
            </a:r>
            <a:br>
              <a:rPr lang="fa-IR" dirty="0"/>
            </a:br>
            <a:endParaRPr lang="en-US" dirty="0"/>
          </a:p>
        </p:txBody>
      </p:sp>
      <p:pic>
        <p:nvPicPr>
          <p:cNvPr id="4" name="Content Placeholder 3"/>
          <p:cNvPicPr>
            <a:picLocks noGrp="1" noChangeAspect="1"/>
          </p:cNvPicPr>
          <p:nvPr>
            <p:ph idx="1"/>
          </p:nvPr>
        </p:nvPicPr>
        <p:blipFill>
          <a:blip r:embed="rId4"/>
          <a:stretch>
            <a:fillRect/>
          </a:stretch>
        </p:blipFill>
        <p:spPr>
          <a:xfrm>
            <a:off x="1067403" y="1931831"/>
            <a:ext cx="9132664" cy="422426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696957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کنترل کیفیت </a:t>
            </a:r>
            <a:endParaRPr lang="en-US" dirty="0"/>
          </a:p>
        </p:txBody>
      </p:sp>
      <p:sp>
        <p:nvSpPr>
          <p:cNvPr id="3" name="Content Placeholder 2"/>
          <p:cNvSpPr>
            <a:spLocks noGrp="1"/>
          </p:cNvSpPr>
          <p:nvPr>
            <p:ph idx="1"/>
          </p:nvPr>
        </p:nvSpPr>
        <p:spPr/>
        <p:txBody>
          <a:bodyPr/>
          <a:lstStyle/>
          <a:p>
            <a:pPr marL="0" indent="0" algn="r" rtl="1">
              <a:buNone/>
            </a:pPr>
            <a:r>
              <a:rPr lang="fa-IR" dirty="0" smtClean="0">
                <a:cs typeface="B Nazanin" panose="00000400000000000000" pitchFamily="2" charset="-78"/>
              </a:rPr>
              <a:t>کنترل </a:t>
            </a:r>
            <a:r>
              <a:rPr lang="fa-IR" dirty="0">
                <a:cs typeface="B Nazanin" panose="00000400000000000000" pitchFamily="2" charset="-78"/>
              </a:rPr>
              <a:t>کیفی به معنی مطالعه خطاهای آزمایشگاهی و </a:t>
            </a:r>
            <a:r>
              <a:rPr lang="fa-IR" dirty="0" smtClean="0">
                <a:cs typeface="B Nazanin" panose="00000400000000000000" pitchFamily="2" charset="-78"/>
              </a:rPr>
              <a:t>روش های </a:t>
            </a:r>
            <a:r>
              <a:rPr lang="fa-IR" dirty="0">
                <a:cs typeface="B Nazanin" panose="00000400000000000000" pitchFamily="2" charset="-78"/>
              </a:rPr>
              <a:t>تشخیصی و اتخاذ تدابیر لازم جهت به حداقل رساندن آنها است. وقتی صحبت از کنترل کیفی </a:t>
            </a:r>
            <a:r>
              <a:rPr lang="fa-IR" dirty="0" smtClean="0">
                <a:cs typeface="B Nazanin" panose="00000400000000000000" pitchFamily="2" charset="-78"/>
              </a:rPr>
              <a:t>می شود</a:t>
            </a:r>
            <a:r>
              <a:rPr lang="fa-IR" dirty="0">
                <a:cs typeface="B Nazanin" panose="00000400000000000000" pitchFamily="2" charset="-78"/>
              </a:rPr>
              <a:t>، بیشتر فعالیتها حول محور انجام آزمایش متمرکز </a:t>
            </a:r>
            <a:r>
              <a:rPr lang="fa-IR" dirty="0" smtClean="0">
                <a:cs typeface="B Nazanin" panose="00000400000000000000" pitchFamily="2" charset="-78"/>
              </a:rPr>
              <a:t>می شود</a:t>
            </a:r>
            <a:r>
              <a:rPr lang="fa-IR" dirty="0">
                <a:cs typeface="B Nazanin" panose="00000400000000000000" pitchFamily="2" charset="-78"/>
              </a:rPr>
              <a:t>، اما محدوده کنترل کیفی بسیار </a:t>
            </a:r>
            <a:r>
              <a:rPr lang="fa-IR" dirty="0" smtClean="0">
                <a:cs typeface="B Nazanin" panose="00000400000000000000" pitchFamily="2" charset="-78"/>
              </a:rPr>
              <a:t>وسیع تر </a:t>
            </a:r>
            <a:r>
              <a:rPr lang="fa-IR" dirty="0">
                <a:cs typeface="B Nazanin" panose="00000400000000000000" pitchFamily="2" charset="-78"/>
              </a:rPr>
              <a:t>است. هرجا امکان خطا وجود دارد باید برنامه کنترل کیفی نیز وجود داشته </a:t>
            </a:r>
            <a:r>
              <a:rPr lang="fa-IR" dirty="0" smtClean="0">
                <a:cs typeface="B Nazanin" panose="00000400000000000000" pitchFamily="2" charset="-78"/>
              </a:rPr>
              <a:t>باشد. </a:t>
            </a:r>
            <a:endParaRPr lang="en-US" dirty="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179934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8586"/>
            <a:ext cx="10515600" cy="1325563"/>
          </a:xfrm>
        </p:spPr>
        <p:txBody>
          <a:bodyPr/>
          <a:lstStyle/>
          <a:p>
            <a:pPr algn="r" rtl="1"/>
            <a:r>
              <a:rPr lang="fa-IR" dirty="0"/>
              <a:t>قوانین وستگارد </a:t>
            </a:r>
            <a:endParaRPr 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8946" y="2819399"/>
            <a:ext cx="609600" cy="609600"/>
          </a:xfrm>
          <a:prstGeom prst="rect">
            <a:avLst/>
          </a:prstGeom>
        </p:spPr>
      </p:pic>
      <p:sp>
        <p:nvSpPr>
          <p:cNvPr id="8" name="Content Placeholder 7"/>
          <p:cNvSpPr>
            <a:spLocks noGrp="1"/>
          </p:cNvSpPr>
          <p:nvPr>
            <p:ph idx="1"/>
          </p:nvPr>
        </p:nvSpPr>
        <p:spPr>
          <a:xfrm>
            <a:off x="7521262" y="1474149"/>
            <a:ext cx="3832538" cy="4702814"/>
          </a:xfrm>
        </p:spPr>
        <p:txBody>
          <a:bodyPr/>
          <a:lstStyle/>
          <a:p>
            <a:endParaRPr lang="en-US" dirty="0"/>
          </a:p>
        </p:txBody>
      </p:sp>
      <p:pic>
        <p:nvPicPr>
          <p:cNvPr id="9" name="Picture 8"/>
          <p:cNvPicPr>
            <a:picLocks noChangeAspect="1"/>
          </p:cNvPicPr>
          <p:nvPr/>
        </p:nvPicPr>
        <p:blipFill>
          <a:blip r:embed="rId5"/>
          <a:stretch>
            <a:fillRect/>
          </a:stretch>
        </p:blipFill>
        <p:spPr>
          <a:xfrm>
            <a:off x="180975" y="417244"/>
            <a:ext cx="6709222" cy="6023511"/>
          </a:xfrm>
          <a:prstGeom prst="rect">
            <a:avLst/>
          </a:prstGeom>
        </p:spPr>
      </p:pic>
    </p:spTree>
    <p:extLst>
      <p:ext uri="{BB962C8B-B14F-4D97-AF65-F5344CB8AC3E}">
        <p14:creationId xmlns:p14="http://schemas.microsoft.com/office/powerpoint/2010/main" val="3178109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3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46244"/>
          </a:xfrm>
        </p:spPr>
        <p:txBody>
          <a:bodyPr>
            <a:normAutofit fontScale="90000"/>
          </a:bodyPr>
          <a:lstStyle/>
          <a:p>
            <a:pPr algn="r" rtl="1"/>
            <a:r>
              <a:rPr lang="fa-IR" b="1" dirty="0" smtClean="0"/>
              <a:t>قوانین وستگارد</a:t>
            </a:r>
            <a:endParaRPr lang="en-US" b="1" dirty="0"/>
          </a:p>
        </p:txBody>
      </p:sp>
      <p:pic>
        <p:nvPicPr>
          <p:cNvPr id="4" name="Content Placeholder 3"/>
          <p:cNvPicPr>
            <a:picLocks noGrp="1" noChangeAspect="1"/>
          </p:cNvPicPr>
          <p:nvPr>
            <p:ph idx="1"/>
          </p:nvPr>
        </p:nvPicPr>
        <p:blipFill>
          <a:blip r:embed="rId4"/>
          <a:stretch>
            <a:fillRect/>
          </a:stretch>
        </p:blipFill>
        <p:spPr>
          <a:xfrm>
            <a:off x="2080204" y="2506662"/>
            <a:ext cx="7567952" cy="4351338"/>
          </a:xfrm>
          <a:prstGeom prst="rect">
            <a:avLst/>
          </a:prstGeom>
        </p:spPr>
      </p:pic>
      <p:sp>
        <p:nvSpPr>
          <p:cNvPr id="3" name="Rectangle 2"/>
          <p:cNvSpPr/>
          <p:nvPr/>
        </p:nvSpPr>
        <p:spPr>
          <a:xfrm>
            <a:off x="3047999" y="811369"/>
            <a:ext cx="8305801" cy="2123658"/>
          </a:xfrm>
          <a:prstGeom prst="rect">
            <a:avLst/>
          </a:prstGeom>
        </p:spPr>
        <p:txBody>
          <a:bodyPr wrap="square">
            <a:spAutoFit/>
          </a:bodyPr>
          <a:lstStyle/>
          <a:p>
            <a:pPr algn="r" rtl="1"/>
            <a:r>
              <a:rPr lang="fa-IR" sz="3200" dirty="0"/>
              <a:t> </a:t>
            </a:r>
            <a:r>
              <a:rPr lang="fa-IR" sz="3600" b="1" dirty="0" smtClean="0"/>
              <a:t>قانون</a:t>
            </a:r>
            <a:r>
              <a:rPr lang="en-US" sz="3600" b="1" dirty="0" smtClean="0"/>
              <a:t> 1:2SD </a:t>
            </a:r>
            <a:r>
              <a:rPr lang="fa-IR" sz="3200" dirty="0" smtClean="0"/>
              <a:t>یک </a:t>
            </a:r>
            <a:r>
              <a:rPr lang="fa-IR" sz="3200" dirty="0"/>
              <a:t>کنترل خارج از حدوده 2</a:t>
            </a:r>
            <a:r>
              <a:rPr lang="en-US" sz="3200" dirty="0"/>
              <a:t>SD-+ </a:t>
            </a:r>
            <a:r>
              <a:rPr lang="fa-IR" sz="3200" dirty="0"/>
              <a:t>باشد، به معنی </a:t>
            </a:r>
            <a:r>
              <a:rPr lang="fa-IR" sz="3200" b="1" dirty="0"/>
              <a:t>هشدار</a:t>
            </a:r>
            <a:r>
              <a:rPr lang="fa-IR" sz="3200" dirty="0"/>
              <a:t> بوده و لزوم بررسی سایر قوانین را مطرح می</a:t>
            </a:r>
            <a:r>
              <a:rPr lang="en-US" sz="3200" dirty="0"/>
              <a:t> </a:t>
            </a:r>
            <a:r>
              <a:rPr lang="fa-IR" sz="3200" dirty="0"/>
              <a:t>سازد</a:t>
            </a:r>
            <a:r>
              <a:rPr lang="fa-IR" sz="3200" dirty="0" smtClean="0"/>
              <a:t>.</a:t>
            </a:r>
            <a:endParaRPr lang="en-US" sz="3200" dirty="0" smtClean="0"/>
          </a:p>
          <a:p>
            <a:pPr algn="r" rtl="1"/>
            <a:r>
              <a:rPr lang="fa-IR" sz="3200" dirty="0"/>
              <a:t> </a:t>
            </a:r>
            <a:r>
              <a:rPr lang="fa-IR" sz="3200" dirty="0" smtClean="0"/>
              <a:t>خطای تصادفی</a:t>
            </a:r>
            <a:endParaRPr lang="en-US" sz="3200"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16837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682580"/>
            <a:ext cx="10515600" cy="5494383"/>
          </a:xfrm>
        </p:spPr>
        <p:txBody>
          <a:bodyPr/>
          <a:lstStyle/>
          <a:p>
            <a:pPr marL="0" indent="0" algn="r" rtl="1">
              <a:buNone/>
            </a:pPr>
            <a:r>
              <a:rPr lang="fa-IR" sz="3200" b="1" dirty="0"/>
              <a:t>قانون </a:t>
            </a:r>
            <a:r>
              <a:rPr lang="en-US" sz="3200" b="1" dirty="0" smtClean="0"/>
              <a:t>1:3SD </a:t>
            </a:r>
            <a:endParaRPr lang="fa-IR" sz="3200" b="1" dirty="0" smtClean="0"/>
          </a:p>
          <a:p>
            <a:pPr marL="0" indent="0" algn="r" rtl="1">
              <a:buNone/>
            </a:pPr>
            <a:r>
              <a:rPr lang="fa-IR" dirty="0" smtClean="0"/>
              <a:t>یک </a:t>
            </a:r>
            <a:r>
              <a:rPr lang="fa-IR" dirty="0"/>
              <a:t>کنترل خارج از محدوده 3</a:t>
            </a:r>
            <a:r>
              <a:rPr lang="en-US" dirty="0"/>
              <a:t>SD -+ </a:t>
            </a:r>
            <a:r>
              <a:rPr lang="fa-IR" dirty="0"/>
              <a:t>باعث رد نتایج شده و می تواند نشاندهنده </a:t>
            </a:r>
            <a:r>
              <a:rPr lang="fa-IR" b="1" dirty="0"/>
              <a:t>خطای راندوم یا شروع </a:t>
            </a:r>
            <a:r>
              <a:rPr lang="fa-IR" b="1" dirty="0" smtClean="0"/>
              <a:t>خطای سیستماتیک</a:t>
            </a:r>
            <a:r>
              <a:rPr lang="fa-IR" dirty="0" smtClean="0"/>
              <a:t> </a:t>
            </a:r>
            <a:r>
              <a:rPr lang="fa-IR" dirty="0"/>
              <a:t>باشد</a:t>
            </a:r>
            <a:r>
              <a:rPr lang="fa-IR" dirty="0" smtClean="0"/>
              <a:t>.</a:t>
            </a:r>
          </a:p>
          <a:p>
            <a:pPr marL="0" indent="0" algn="r" rtl="1">
              <a:buNone/>
            </a:pPr>
            <a:r>
              <a:rPr lang="fa-IR" dirty="0"/>
              <a:t> </a:t>
            </a:r>
            <a:r>
              <a:rPr lang="fa-IR" dirty="0" smtClean="0"/>
              <a:t>رد نتایج</a:t>
            </a:r>
            <a:endParaRPr lang="en-US" dirty="0"/>
          </a:p>
        </p:txBody>
      </p:sp>
      <p:pic>
        <p:nvPicPr>
          <p:cNvPr id="4" name="Picture 3"/>
          <p:cNvPicPr>
            <a:picLocks noChangeAspect="1"/>
          </p:cNvPicPr>
          <p:nvPr/>
        </p:nvPicPr>
        <p:blipFill>
          <a:blip r:embed="rId4"/>
          <a:stretch>
            <a:fillRect/>
          </a:stretch>
        </p:blipFill>
        <p:spPr>
          <a:xfrm>
            <a:off x="1035429" y="2128868"/>
            <a:ext cx="8185843" cy="404809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12498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70775" y="1155923"/>
            <a:ext cx="10515600" cy="4351338"/>
          </a:xfrm>
        </p:spPr>
        <p:txBody>
          <a:bodyPr/>
          <a:lstStyle/>
          <a:p>
            <a:pPr marL="0" indent="0" algn="r" rtl="1">
              <a:buNone/>
            </a:pPr>
            <a:r>
              <a:rPr lang="fa-IR" sz="3200" b="1" dirty="0" smtClean="0"/>
              <a:t>• قانون </a:t>
            </a:r>
            <a:r>
              <a:rPr lang="en-US" sz="3200" b="1" dirty="0" smtClean="0"/>
              <a:t>2:2SD</a:t>
            </a:r>
            <a:endParaRPr lang="en-US" sz="3200" b="1" dirty="0" smtClean="0"/>
          </a:p>
          <a:p>
            <a:pPr marL="0" indent="0" algn="r" rtl="1">
              <a:buNone/>
            </a:pPr>
            <a:r>
              <a:rPr lang="fa-IR" dirty="0" smtClean="0"/>
              <a:t>دو خوانده متوالی همسو و خارج از محدوده 2</a:t>
            </a:r>
            <a:r>
              <a:rPr lang="en-US" dirty="0" smtClean="0"/>
              <a:t>SD -+ ، </a:t>
            </a:r>
            <a:r>
              <a:rPr lang="fa-IR" dirty="0" smtClean="0"/>
              <a:t>باعث </a:t>
            </a:r>
            <a:r>
              <a:rPr lang="fa-IR" dirty="0" smtClean="0">
                <a:solidFill>
                  <a:srgbClr val="FF0000"/>
                </a:solidFill>
              </a:rPr>
              <a:t>رد نتایج شده </a:t>
            </a:r>
            <a:r>
              <a:rPr lang="fa-IR" dirty="0" smtClean="0"/>
              <a:t>و به</a:t>
            </a:r>
            <a:r>
              <a:rPr lang="fa-IR" b="1" dirty="0" smtClean="0"/>
              <a:t> خطای سیستماتیک حساس </a:t>
            </a:r>
            <a:r>
              <a:rPr lang="fa-IR" dirty="0" smtClean="0"/>
              <a:t>می باشد</a:t>
            </a:r>
            <a:r>
              <a:rPr lang="fa-IR" dirty="0" smtClean="0"/>
              <a:t>.</a:t>
            </a:r>
            <a:endParaRPr lang="en-US" dirty="0"/>
          </a:p>
        </p:txBody>
      </p:sp>
      <p:pic>
        <p:nvPicPr>
          <p:cNvPr id="4" name="Picture 3"/>
          <p:cNvPicPr>
            <a:picLocks noChangeAspect="1"/>
          </p:cNvPicPr>
          <p:nvPr/>
        </p:nvPicPr>
        <p:blipFill>
          <a:blip r:embed="rId4"/>
          <a:stretch>
            <a:fillRect/>
          </a:stretch>
        </p:blipFill>
        <p:spPr>
          <a:xfrm>
            <a:off x="3714482" y="3429000"/>
            <a:ext cx="5638800" cy="34290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00821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2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721218" y="682580"/>
            <a:ext cx="10632582" cy="595004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44649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a:stretch>
            <a:fillRect/>
          </a:stretch>
        </p:blipFill>
        <p:spPr>
          <a:xfrm>
            <a:off x="1056778" y="365125"/>
            <a:ext cx="10078443" cy="581183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40394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a:stretch>
            <a:fillRect/>
          </a:stretch>
        </p:blipFill>
        <p:spPr>
          <a:xfrm>
            <a:off x="313806" y="596945"/>
            <a:ext cx="11039994" cy="581183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38945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7425"/>
            <a:ext cx="10515600" cy="631065"/>
          </a:xfrm>
        </p:spPr>
        <p:txBody>
          <a:bodyPr>
            <a:normAutofit fontScale="90000"/>
          </a:bodyPr>
          <a:lstStyle/>
          <a:p>
            <a:pPr algn="r" rtl="1"/>
            <a:r>
              <a:rPr lang="fa-IR" dirty="0"/>
              <a:t>قوانین </a:t>
            </a:r>
            <a:r>
              <a:rPr lang="en-US" dirty="0"/>
              <a:t>WHO</a:t>
            </a:r>
          </a:p>
        </p:txBody>
      </p:sp>
      <p:sp>
        <p:nvSpPr>
          <p:cNvPr id="3" name="Content Placeholder 2"/>
          <p:cNvSpPr>
            <a:spLocks noGrp="1"/>
          </p:cNvSpPr>
          <p:nvPr>
            <p:ph idx="1"/>
          </p:nvPr>
        </p:nvSpPr>
        <p:spPr>
          <a:xfrm>
            <a:off x="838200" y="941230"/>
            <a:ext cx="10515600" cy="5235733"/>
          </a:xfrm>
        </p:spPr>
        <p:txBody>
          <a:bodyPr/>
          <a:lstStyle/>
          <a:p>
            <a:pPr marL="0" indent="0" algn="r" rtl="1">
              <a:buNone/>
            </a:pPr>
            <a:r>
              <a:rPr lang="fa-IR" b="1" dirty="0"/>
              <a:t>وقتی پراکندگی نتایج نزدیک به میانگین و در اطراف آن باشد، عملکرد سیستم قابل قبول است .</a:t>
            </a:r>
          </a:p>
          <a:p>
            <a:pPr marL="0" indent="0" algn="r" rtl="1">
              <a:buNone/>
            </a:pPr>
            <a:endParaRPr lang="en-US" dirty="0" smtClean="0"/>
          </a:p>
          <a:p>
            <a:pPr marL="0" indent="0" algn="r" rtl="1">
              <a:buNone/>
            </a:pPr>
            <a:r>
              <a:rPr lang="fa-IR" dirty="0" smtClean="0">
                <a:cs typeface="B Nazanin" panose="00000400000000000000" pitchFamily="2" charset="-78"/>
              </a:rPr>
              <a:t>هفت </a:t>
            </a:r>
            <a:r>
              <a:rPr lang="fa-IR" dirty="0">
                <a:cs typeface="B Nazanin" panose="00000400000000000000" pitchFamily="2" charset="-78"/>
              </a:rPr>
              <a:t>خوانده </a:t>
            </a:r>
            <a:r>
              <a:rPr lang="fa-IR" dirty="0" smtClean="0">
                <a:cs typeface="B Nazanin" panose="00000400000000000000" pitchFamily="2" charset="-78"/>
              </a:rPr>
              <a:t>پیاپی</a:t>
            </a:r>
            <a:r>
              <a:rPr lang="en-US" dirty="0" smtClean="0">
                <a:cs typeface="B Nazanin" panose="00000400000000000000" pitchFamily="2" charset="-78"/>
              </a:rPr>
              <a:t>)</a:t>
            </a:r>
            <a:r>
              <a:rPr lang="fa-IR" dirty="0" smtClean="0">
                <a:cs typeface="B Nazanin" panose="00000400000000000000" pitchFamily="2" charset="-78"/>
              </a:rPr>
              <a:t> </a:t>
            </a:r>
            <a:r>
              <a:rPr lang="fa-IR" dirty="0">
                <a:cs typeface="B Nazanin" panose="00000400000000000000" pitchFamily="2" charset="-78"/>
              </a:rPr>
              <a:t>با سیر صعودی یا نزولی ) حتی اگر از میانگین عبور کنند( نشانگر یک اتفاق </a:t>
            </a:r>
            <a:r>
              <a:rPr lang="fa-IR" dirty="0" smtClean="0">
                <a:cs typeface="B Nazanin" panose="00000400000000000000" pitchFamily="2" charset="-78"/>
              </a:rPr>
              <a:t>تدریجی</a:t>
            </a:r>
            <a:r>
              <a:rPr lang="en-US" dirty="0" smtClean="0">
                <a:cs typeface="B Nazanin" panose="00000400000000000000" pitchFamily="2" charset="-78"/>
              </a:rPr>
              <a:t> </a:t>
            </a:r>
            <a:r>
              <a:rPr lang="fa-IR" dirty="0" smtClean="0">
                <a:cs typeface="B Nazanin" panose="00000400000000000000" pitchFamily="2" charset="-78"/>
              </a:rPr>
              <a:t>در </a:t>
            </a:r>
            <a:r>
              <a:rPr lang="fa-IR" dirty="0">
                <a:cs typeface="B Nazanin" panose="00000400000000000000" pitchFamily="2" charset="-78"/>
              </a:rPr>
              <a:t>سیستم بوده که باید شناسایی و اصلاح شود. ) </a:t>
            </a:r>
            <a:r>
              <a:rPr lang="en-US" sz="3200" b="1" dirty="0">
                <a:solidFill>
                  <a:srgbClr val="FF0000"/>
                </a:solidFill>
                <a:cs typeface="B Nazanin" panose="00000400000000000000" pitchFamily="2" charset="-78"/>
              </a:rPr>
              <a:t>Drift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pic>
        <p:nvPicPr>
          <p:cNvPr id="5" name="Picture 4"/>
          <p:cNvPicPr>
            <a:picLocks noChangeAspect="1"/>
          </p:cNvPicPr>
          <p:nvPr/>
        </p:nvPicPr>
        <p:blipFill>
          <a:blip r:embed="rId5"/>
          <a:stretch>
            <a:fillRect/>
          </a:stretch>
        </p:blipFill>
        <p:spPr>
          <a:xfrm>
            <a:off x="713510" y="3559096"/>
            <a:ext cx="6962297" cy="2983372"/>
          </a:xfrm>
          <a:prstGeom prst="rect">
            <a:avLst/>
          </a:prstGeom>
        </p:spPr>
      </p:pic>
    </p:spTree>
    <p:extLst>
      <p:ext uri="{BB962C8B-B14F-4D97-AF65-F5344CB8AC3E}">
        <p14:creationId xmlns:p14="http://schemas.microsoft.com/office/powerpoint/2010/main" val="3559890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قوانین </a:t>
            </a:r>
            <a:r>
              <a:rPr lang="en-US" dirty="0" smtClean="0"/>
              <a:t>WHO</a:t>
            </a:r>
            <a:endParaRPr lang="en-US" dirty="0"/>
          </a:p>
        </p:txBody>
      </p:sp>
      <p:pic>
        <p:nvPicPr>
          <p:cNvPr id="4" name="Content Placeholder 3"/>
          <p:cNvPicPr>
            <a:picLocks noGrp="1" noChangeAspect="1"/>
          </p:cNvPicPr>
          <p:nvPr>
            <p:ph idx="1"/>
          </p:nvPr>
        </p:nvPicPr>
        <p:blipFill>
          <a:blip r:embed="rId4"/>
          <a:stretch>
            <a:fillRect/>
          </a:stretch>
        </p:blipFill>
        <p:spPr>
          <a:xfrm>
            <a:off x="1466346" y="1493951"/>
            <a:ext cx="9259307" cy="4649272"/>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54129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556197" y="0"/>
            <a:ext cx="9079605" cy="653602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44694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PHASES IN CLINICAL LAB</a:t>
            </a:r>
          </a:p>
        </p:txBody>
      </p:sp>
      <p:sp>
        <p:nvSpPr>
          <p:cNvPr id="11" name="Alternate Process 10"/>
          <p:cNvSpPr/>
          <p:nvPr/>
        </p:nvSpPr>
        <p:spPr>
          <a:xfrm>
            <a:off x="2783632" y="2267646"/>
            <a:ext cx="2952328" cy="3382024"/>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a:solidFill>
                  <a:schemeClr val="bg1"/>
                </a:solidFill>
              </a:rPr>
              <a:t>PREANALYTIC</a:t>
            </a:r>
          </a:p>
          <a:p>
            <a:pPr marL="285750" indent="-285750">
              <a:buFont typeface="Arial"/>
              <a:buChar char="•"/>
            </a:pPr>
            <a:r>
              <a:rPr lang="en-US" b="1" dirty="0">
                <a:solidFill>
                  <a:schemeClr val="bg1"/>
                </a:solidFill>
              </a:rPr>
              <a:t>Requesting physician</a:t>
            </a:r>
          </a:p>
          <a:p>
            <a:pPr marL="285750" indent="-285750">
              <a:buFont typeface="Arial"/>
              <a:buChar char="•"/>
            </a:pPr>
            <a:r>
              <a:rPr lang="en-US" b="1" dirty="0">
                <a:solidFill>
                  <a:schemeClr val="bg1"/>
                </a:solidFill>
              </a:rPr>
              <a:t>Patient ID</a:t>
            </a:r>
          </a:p>
          <a:p>
            <a:pPr marL="285750" indent="-285750">
              <a:buFont typeface="Arial"/>
              <a:buChar char="•"/>
            </a:pPr>
            <a:r>
              <a:rPr lang="en-US" b="1" dirty="0">
                <a:solidFill>
                  <a:schemeClr val="bg1"/>
                </a:solidFill>
              </a:rPr>
              <a:t>Patient preparation</a:t>
            </a:r>
          </a:p>
          <a:p>
            <a:pPr marL="285750" indent="-285750">
              <a:buFont typeface="Arial"/>
              <a:buChar char="•"/>
            </a:pPr>
            <a:r>
              <a:rPr lang="en-US" b="1" dirty="0">
                <a:solidFill>
                  <a:schemeClr val="bg1"/>
                </a:solidFill>
              </a:rPr>
              <a:t>Specimen collection</a:t>
            </a:r>
          </a:p>
          <a:p>
            <a:pPr marL="285750" indent="-285750">
              <a:buFont typeface="Arial"/>
              <a:buChar char="•"/>
            </a:pPr>
            <a:r>
              <a:rPr lang="en-US" b="1" dirty="0">
                <a:solidFill>
                  <a:schemeClr val="bg1"/>
                </a:solidFill>
              </a:rPr>
              <a:t>Specimen handling and transport</a:t>
            </a:r>
          </a:p>
          <a:p>
            <a:pPr marL="285750" indent="-285750">
              <a:buFont typeface="Arial"/>
              <a:buChar char="•"/>
            </a:pPr>
            <a:r>
              <a:rPr lang="en-US" b="1" dirty="0">
                <a:solidFill>
                  <a:schemeClr val="bg1"/>
                </a:solidFill>
              </a:rPr>
              <a:t>Specimen preparation</a:t>
            </a:r>
          </a:p>
          <a:p>
            <a:pPr marL="285750" indent="-285750">
              <a:buFont typeface="Arial"/>
              <a:buChar char="•"/>
            </a:pPr>
            <a:r>
              <a:rPr lang="en-US" b="1" dirty="0">
                <a:solidFill>
                  <a:schemeClr val="bg1"/>
                </a:solidFill>
              </a:rPr>
              <a:t>Specimen storage</a:t>
            </a:r>
          </a:p>
        </p:txBody>
      </p:sp>
      <p:sp>
        <p:nvSpPr>
          <p:cNvPr id="12" name="Alternate Process 11"/>
          <p:cNvSpPr/>
          <p:nvPr/>
        </p:nvSpPr>
        <p:spPr>
          <a:xfrm>
            <a:off x="6914831" y="1752600"/>
            <a:ext cx="3239680" cy="1852988"/>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t>ANALYTIC</a:t>
            </a:r>
          </a:p>
        </p:txBody>
      </p:sp>
      <p:sp>
        <p:nvSpPr>
          <p:cNvPr id="13" name="Alternate Process 12"/>
          <p:cNvSpPr/>
          <p:nvPr/>
        </p:nvSpPr>
        <p:spPr>
          <a:xfrm>
            <a:off x="6704239" y="4752620"/>
            <a:ext cx="3696576" cy="1852988"/>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POSTANALYTIC</a:t>
            </a:r>
          </a:p>
        </p:txBody>
      </p:sp>
      <p:cxnSp>
        <p:nvCxnSpPr>
          <p:cNvPr id="17" name="Straight Arrow Connector 16"/>
          <p:cNvCxnSpPr>
            <a:stCxn id="11" idx="3"/>
            <a:endCxn id="12" idx="1"/>
          </p:cNvCxnSpPr>
          <p:nvPr/>
        </p:nvCxnSpPr>
        <p:spPr>
          <a:xfrm flipV="1">
            <a:off x="5735961" y="2679094"/>
            <a:ext cx="1178871" cy="1279564"/>
          </a:xfrm>
          <a:prstGeom prst="straightConnector1">
            <a:avLst/>
          </a:prstGeom>
          <a:ln w="152400" cmpd="sng">
            <a:tailEnd type="stealth"/>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2" idx="2"/>
            <a:endCxn id="13" idx="0"/>
          </p:cNvCxnSpPr>
          <p:nvPr/>
        </p:nvCxnSpPr>
        <p:spPr>
          <a:xfrm>
            <a:off x="8534671" y="3605588"/>
            <a:ext cx="17856" cy="1147032"/>
          </a:xfrm>
          <a:prstGeom prst="straightConnector1">
            <a:avLst/>
          </a:prstGeom>
          <a:ln w="152400" cmpd="sng">
            <a:tailEnd type="stealth" w="med" len="med"/>
          </a:ln>
        </p:spPr>
        <p:style>
          <a:lnRef idx="2">
            <a:schemeClr val="accent1"/>
          </a:lnRef>
          <a:fillRef idx="0">
            <a:schemeClr val="accent1"/>
          </a:fillRef>
          <a:effectRef idx="1">
            <a:schemeClr val="accent1"/>
          </a:effectRef>
          <a:fontRef idx="minor">
            <a:schemeClr val="tx1"/>
          </a:fontRef>
        </p:style>
      </p:cxnSp>
      <p:pic>
        <p:nvPicPr>
          <p:cNvPr id="5" name="Audio 4">
            <a:hlinkClick r:id="" action="ppaction://media"/>
            <a:extLst>
              <a:ext uri="{FF2B5EF4-FFF2-40B4-BE49-F238E27FC236}">
                <a16:creationId xmlns="" xmlns:a16="http://schemas.microsoft.com/office/drawing/2014/main" id="{F76B50DC-A582-40B1-ACDC-09CD6196BE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71300" y="6337300"/>
            <a:ext cx="304800" cy="3048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90792917"/>
      </p:ext>
    </p:extLst>
  </p:cSld>
  <p:clrMapOvr>
    <a:masterClrMapping/>
  </p:clrMapOvr>
  <mc:AlternateContent xmlns:mc="http://schemas.openxmlformats.org/markup-compatibility/2006" xmlns:p14="http://schemas.microsoft.com/office/powerpoint/2010/main">
    <mc:Choice Requires="p14">
      <p:transition spd="slow" p14:dur="2000" advTm="22311"/>
    </mc:Choice>
    <mc:Fallback xmlns="">
      <p:transition spd="slow" advTm="22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1"/>
                                        </p:tgtEl>
                                      </p:cBhvr>
                                      <p:by x="150000" y="150000"/>
                                    </p:animScale>
                                  </p:childTnLst>
                                </p:cTn>
                              </p:par>
                              <p:par>
                                <p:cTn id="11" presetID="1" presetClass="exit" presetSubtype="0" fill="hold"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0" presetClass="path" presetSubtype="0" accel="50000" decel="50000" fill="hold" grpId="1" nodeType="withEffect">
                                  <p:stCondLst>
                                    <p:cond delay="0"/>
                                  </p:stCondLst>
                                  <p:childTnLst>
                                    <p:animMotion origin="layout" path="M -4.94708E-6 0.01899 L 0.25352 0.02084 " pathEditMode="relative" rAng="0" ptsTypes="AA">
                                      <p:cBhvr>
                                        <p:cTn id="20" dur="2000" fill="hold"/>
                                        <p:tgtEl>
                                          <p:spTgt spid="11"/>
                                        </p:tgtEl>
                                        <p:attrNameLst>
                                          <p:attrName>ppt_x</p:attrName>
                                          <p:attrName>ppt_y</p:attrName>
                                        </p:attrNameLst>
                                      </p:cBhvr>
                                      <p:rCtr x="12667" y="93"/>
                                    </p:animMotion>
                                  </p:childTnLst>
                                </p:cTn>
                              </p:par>
                              <p:par>
                                <p:cTn id="21" presetID="1" presetClass="emph" presetSubtype="2" fill="hold" nodeType="withEffect">
                                  <p:stCondLst>
                                    <p:cond delay="0"/>
                                  </p:stCondLst>
                                  <p:childTnLst>
                                    <p:animClr clrSpc="rgb" dir="cw">
                                      <p:cBhvr>
                                        <p:cTn id="22" dur="2000" fill="hold"/>
                                        <p:tgtEl>
                                          <p:spTgt spid="11"/>
                                        </p:tgtEl>
                                        <p:attrNameLst>
                                          <p:attrName>fillcolor</p:attrName>
                                        </p:attrNameLst>
                                      </p:cBhvr>
                                      <p:to>
                                        <a:srgbClr val="800080"/>
                                      </p:to>
                                    </p:animClr>
                                    <p:set>
                                      <p:cBhvr>
                                        <p:cTn id="23" dur="2000" fill="hold"/>
                                        <p:tgtEl>
                                          <p:spTgt spid="11"/>
                                        </p:tgtEl>
                                        <p:attrNameLst>
                                          <p:attrName>fill.type</p:attrName>
                                        </p:attrNameLst>
                                      </p:cBhvr>
                                      <p:to>
                                        <p:strVal val="solid"/>
                                      </p:to>
                                    </p:set>
                                    <p:set>
                                      <p:cBhvr>
                                        <p:cTn id="24"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3514" fill="hold"/>
                                        <p:tgtEl>
                                          <p:spTgt spid="3"/>
                                        </p:tgtEl>
                                      </p:cBhvr>
                                    </p:cmd>
                                  </p:childTnLst>
                                </p:cTn>
                              </p:par>
                            </p:childTnLst>
                          </p:cTn>
                        </p:par>
                      </p:childTnLst>
                    </p:cTn>
                  </p:par>
                </p:childTnLst>
              </p:cTn>
              <p:nextCondLst>
                <p:cond evt="onClick" delay="0">
                  <p:tgtEl>
                    <p:spTgt spid="3"/>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11" grpId="0" animBg="1"/>
      <p:bldP spid="11" grpId="1" animBg="1"/>
      <p:bldP spid="12"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2257248" y="759854"/>
            <a:ext cx="7188106" cy="554589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51365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lgn="r" rtl="1"/>
            <a:r>
              <a:rPr lang="fa-IR" dirty="0" smtClean="0"/>
              <a:t>منابع:</a:t>
            </a:r>
          </a:p>
          <a:p>
            <a:pPr algn="r" rtl="1"/>
            <a:r>
              <a:rPr lang="fa-IR" dirty="0" smtClean="0"/>
              <a:t> کتاب طراحی و مبانی تضمین کیفیت در آزمایشگاه پزشکی تآلیف انجمن پاتولوژی</a:t>
            </a:r>
          </a:p>
          <a:p>
            <a:pPr algn="r" rtl="1"/>
            <a:r>
              <a:rPr lang="fa-IR" dirty="0" smtClean="0"/>
              <a:t>کتاب کنترل کیفیت </a:t>
            </a:r>
            <a:r>
              <a:rPr lang="fa-IR" dirty="0"/>
              <a:t>در آزمایشگاه </a:t>
            </a:r>
            <a:r>
              <a:rPr lang="fa-IR" dirty="0" smtClean="0"/>
              <a:t>پزشکی نوشته ی دکتر فریده رضی</a:t>
            </a:r>
            <a:endParaRPr lang="fa-IR" dirty="0"/>
          </a:p>
          <a:p>
            <a:pPr algn="r" rtl="1"/>
            <a:r>
              <a:rPr lang="fa-IR" dirty="0" smtClean="0"/>
              <a:t> کتاب دوره ی آموزشی کنترل کیفی در بخش بیوشیمی </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80648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51551"/>
          </a:xfrm>
        </p:spPr>
        <p:txBody>
          <a:bodyPr/>
          <a:lstStyle/>
          <a:p>
            <a:pPr algn="r" rtl="1"/>
            <a:r>
              <a:rPr lang="fa-IR" dirty="0"/>
              <a:t>کنترل کیفیت </a:t>
            </a:r>
            <a:endParaRPr lang="en-US" dirty="0"/>
          </a:p>
        </p:txBody>
      </p:sp>
      <p:sp>
        <p:nvSpPr>
          <p:cNvPr id="3" name="Content Placeholder 2"/>
          <p:cNvSpPr>
            <a:spLocks noGrp="1"/>
          </p:cNvSpPr>
          <p:nvPr>
            <p:ph idx="1"/>
          </p:nvPr>
        </p:nvSpPr>
        <p:spPr>
          <a:xfrm>
            <a:off x="838200" y="1416676"/>
            <a:ext cx="10515600" cy="4760287"/>
          </a:xfrm>
        </p:spPr>
        <p:txBody>
          <a:bodyPr/>
          <a:lstStyle/>
          <a:p>
            <a:pPr algn="r" rtl="1"/>
            <a:r>
              <a:rPr lang="fa-IR" dirty="0">
                <a:cs typeface="B Nazanin" panose="00000400000000000000" pitchFamily="2" charset="-78"/>
              </a:rPr>
              <a:t>برنامه کنترل کیفیت شرایطی برای فراهم کردن سطح مطلوبی از کیفیت  آزمایش یا فرایندهای خاص است</a:t>
            </a:r>
            <a:r>
              <a:rPr lang="fa-IR" dirty="0" smtClean="0">
                <a:cs typeface="B Nazanin" panose="00000400000000000000" pitchFamily="2" charset="-78"/>
              </a:rPr>
              <a:t>.</a:t>
            </a:r>
          </a:p>
          <a:p>
            <a:pPr algn="r" rtl="1"/>
            <a:r>
              <a:rPr lang="fa-IR" dirty="0" smtClean="0">
                <a:cs typeface="B Nazanin" panose="00000400000000000000" pitchFamily="2" charset="-78"/>
              </a:rPr>
              <a:t> </a:t>
            </a:r>
            <a:r>
              <a:rPr lang="fa-IR" dirty="0">
                <a:cs typeface="B Nazanin" panose="00000400000000000000" pitchFamily="2" charset="-78"/>
              </a:rPr>
              <a:t>این سیستم برای کشف، کاهش و تصحیح نقص های موجود در فرایندهای آنالیتیکال در آزمایشگاه طراحی می شود. با انجام کنترل کیفیت می توان متوجه شد که آیا میزان خطای موجود در روش های آزمایشگاهی به کار رفته در آزمایشگاه قابل قبول است یا خیر.</a:t>
            </a:r>
          </a:p>
          <a:p>
            <a:pPr algn="r" rtl="1"/>
            <a:r>
              <a:rPr lang="fa-IR" dirty="0" smtClean="0">
                <a:cs typeface="B Nazanin" panose="00000400000000000000" pitchFamily="2" charset="-78"/>
              </a:rPr>
              <a:t>از طرفی </a:t>
            </a:r>
            <a:r>
              <a:rPr lang="fa-IR" dirty="0">
                <a:cs typeface="B Nazanin" panose="00000400000000000000" pitchFamily="2" charset="-78"/>
              </a:rPr>
              <a:t>یک برنامه ی کنترل کیفیت باید ضمن داشتن قدرت کافی و بالا برای تشخیص خطا، نسبت به خطای قابل قبول غیر حساس باشد.</a:t>
            </a:r>
          </a:p>
          <a:p>
            <a:pPr algn="r" rtl="1"/>
            <a:endParaRPr lang="en-US" dirty="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55636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4096"/>
            <a:ext cx="10515600" cy="956592"/>
          </a:xfrm>
        </p:spPr>
        <p:txBody>
          <a:bodyPr>
            <a:normAutofit fontScale="90000"/>
          </a:bodyPr>
          <a:lstStyle/>
          <a:p>
            <a:pPr algn="r" rtl="1"/>
            <a:r>
              <a:rPr lang="fa-IR" dirty="0"/>
              <a:t>برخی اهداف اجرای منظم برنامه های کنترل کیفی به قرار زیرهستند:</a:t>
            </a:r>
            <a:br>
              <a:rPr lang="fa-IR" dirty="0"/>
            </a:br>
            <a:endParaRPr lang="en-US" dirty="0"/>
          </a:p>
        </p:txBody>
      </p:sp>
      <p:sp>
        <p:nvSpPr>
          <p:cNvPr id="3" name="Content Placeholder 2"/>
          <p:cNvSpPr>
            <a:spLocks noGrp="1"/>
          </p:cNvSpPr>
          <p:nvPr>
            <p:ph idx="1"/>
          </p:nvPr>
        </p:nvSpPr>
        <p:spPr/>
        <p:txBody>
          <a:bodyPr>
            <a:normAutofit fontScale="92500" lnSpcReduction="10000"/>
          </a:bodyPr>
          <a:lstStyle/>
          <a:p>
            <a:pPr marL="0" indent="0" algn="r" rtl="1">
              <a:buNone/>
            </a:pPr>
            <a:r>
              <a:rPr lang="fa-IR" dirty="0" smtClean="0">
                <a:cs typeface="B Nazanin" panose="00000400000000000000" pitchFamily="2" charset="-78"/>
              </a:rPr>
              <a:t>1 </a:t>
            </a:r>
            <a:r>
              <a:rPr lang="fa-IR" dirty="0">
                <a:cs typeface="B Nazanin" panose="00000400000000000000" pitchFamily="2" charset="-78"/>
              </a:rPr>
              <a:t>.افزایش اعتماد و اعتقاد به پاسخ های گزارش شده</a:t>
            </a:r>
          </a:p>
          <a:p>
            <a:pPr marL="0" indent="0" algn="r" rtl="1">
              <a:buNone/>
            </a:pPr>
            <a:r>
              <a:rPr lang="fa-IR" dirty="0">
                <a:cs typeface="B Nazanin" panose="00000400000000000000" pitchFamily="2" charset="-78"/>
              </a:rPr>
              <a:t>2 .افزایش دقت و صحت</a:t>
            </a:r>
          </a:p>
          <a:p>
            <a:pPr marL="0" indent="0" algn="r" rtl="1">
              <a:buNone/>
            </a:pPr>
            <a:r>
              <a:rPr lang="fa-IR" dirty="0">
                <a:cs typeface="B Nazanin" panose="00000400000000000000" pitchFamily="2" charset="-78"/>
              </a:rPr>
              <a:t>3 .شناسایی مسائل و خطاهای ایجاد شده در روند آزمایش و روش های کاهش آن</a:t>
            </a:r>
          </a:p>
          <a:p>
            <a:pPr marL="0" indent="0" algn="r" rtl="1">
              <a:buNone/>
            </a:pPr>
            <a:r>
              <a:rPr lang="fa-IR" dirty="0">
                <a:cs typeface="B Nazanin" panose="00000400000000000000" pitchFamily="2" charset="-78"/>
              </a:rPr>
              <a:t>4 .افزایش سرعت کار</a:t>
            </a:r>
          </a:p>
          <a:p>
            <a:pPr marL="0" indent="0" algn="r" rtl="1">
              <a:buNone/>
            </a:pPr>
            <a:r>
              <a:rPr lang="fa-IR" dirty="0">
                <a:cs typeface="B Nazanin" panose="00000400000000000000" pitchFamily="2" charset="-78"/>
              </a:rPr>
              <a:t>5 .حل </a:t>
            </a:r>
            <a:r>
              <a:rPr lang="fa-IR" dirty="0" smtClean="0">
                <a:cs typeface="B Nazanin" panose="00000400000000000000" pitchFamily="2" charset="-78"/>
              </a:rPr>
              <a:t>اخت</a:t>
            </a:r>
            <a:r>
              <a:rPr lang="fa-IR" dirty="0" smtClean="0">
                <a:cs typeface="B Nazanin" panose="00000400000000000000" pitchFamily="2" charset="-78"/>
              </a:rPr>
              <a:t>لا</a:t>
            </a:r>
            <a:r>
              <a:rPr lang="fa-IR" dirty="0" smtClean="0">
                <a:cs typeface="B Nazanin" panose="00000400000000000000" pitchFamily="2" charset="-78"/>
              </a:rPr>
              <a:t>فات </a:t>
            </a:r>
            <a:r>
              <a:rPr lang="fa-IR" dirty="0">
                <a:cs typeface="B Nazanin" panose="00000400000000000000" pitchFamily="2" charset="-78"/>
              </a:rPr>
              <a:t>و اشتباهات</a:t>
            </a:r>
          </a:p>
          <a:p>
            <a:pPr marL="0" indent="0" algn="r" rtl="1">
              <a:buNone/>
            </a:pPr>
            <a:r>
              <a:rPr lang="fa-IR" dirty="0">
                <a:cs typeface="B Nazanin" panose="00000400000000000000" pitchFamily="2" charset="-78"/>
              </a:rPr>
              <a:t>6 .کاهش هزینه ها</a:t>
            </a:r>
          </a:p>
          <a:p>
            <a:pPr marL="0" indent="0" algn="r" rtl="1">
              <a:buNone/>
            </a:pPr>
            <a:r>
              <a:rPr lang="fa-IR" dirty="0">
                <a:cs typeface="B Nazanin" panose="00000400000000000000" pitchFamily="2" charset="-78"/>
              </a:rPr>
              <a:t>7 .آرامش فکری کارکنان و </a:t>
            </a:r>
            <a:r>
              <a:rPr lang="fa-IR" dirty="0" smtClean="0">
                <a:cs typeface="B Nazanin" panose="00000400000000000000" pitchFamily="2" charset="-78"/>
              </a:rPr>
              <a:t>مسئولان </a:t>
            </a:r>
            <a:r>
              <a:rPr lang="fa-IR" dirty="0">
                <a:cs typeface="B Nazanin" panose="00000400000000000000" pitchFamily="2" charset="-78"/>
              </a:rPr>
              <a:t>آزمایشگاه</a:t>
            </a:r>
          </a:p>
          <a:p>
            <a:pPr marL="0" indent="0" algn="r" rtl="1">
              <a:buNone/>
            </a:pPr>
            <a:r>
              <a:rPr lang="fa-IR" dirty="0">
                <a:cs typeface="B Nazanin" panose="00000400000000000000" pitchFamily="2" charset="-78"/>
              </a:rPr>
              <a:t>8 .سرویس دهی با کیفیت مناسب به بیماران و </a:t>
            </a:r>
            <a:r>
              <a:rPr lang="fa-IR" dirty="0" smtClean="0">
                <a:cs typeface="B Nazanin" panose="00000400000000000000" pitchFamily="2" charset="-78"/>
              </a:rPr>
              <a:t>پزشکان</a:t>
            </a:r>
          </a:p>
          <a:p>
            <a:pPr marL="0" indent="0" algn="r" rtl="1">
              <a:buNone/>
            </a:pPr>
            <a:r>
              <a:rPr lang="fa-IR" dirty="0" smtClean="0">
                <a:cs typeface="B Nazanin" panose="00000400000000000000" pitchFamily="2" charset="-78"/>
              </a:rPr>
              <a:t> 9 .کمک در داوری صحت روشهای مختلف آزمایشگاهی به طوری که بتوان در انتخاب یک روش برتر موفق </a:t>
            </a:r>
            <a:r>
              <a:rPr lang="fa-IR" dirty="0">
                <a:cs typeface="B Nazanin" panose="00000400000000000000" pitchFamily="2" charset="-78"/>
              </a:rPr>
              <a:t>بود. </a:t>
            </a:r>
            <a:endParaRPr lang="en-US" dirty="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785839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00036"/>
          </a:xfrm>
        </p:spPr>
        <p:txBody>
          <a:bodyPr>
            <a:normAutofit/>
          </a:bodyPr>
          <a:lstStyle/>
          <a:p>
            <a:pPr algn="r" rtl="1"/>
            <a:r>
              <a:rPr lang="fa-IR" sz="4000" dirty="0" smtClean="0"/>
              <a:t>روش های کنترل کیفیت</a:t>
            </a:r>
            <a:endParaRPr lang="en-US" sz="4000" dirty="0"/>
          </a:p>
        </p:txBody>
      </p:sp>
      <p:sp>
        <p:nvSpPr>
          <p:cNvPr id="3" name="Content Placeholder 2"/>
          <p:cNvSpPr>
            <a:spLocks noGrp="1"/>
          </p:cNvSpPr>
          <p:nvPr>
            <p:ph idx="1"/>
          </p:nvPr>
        </p:nvSpPr>
        <p:spPr>
          <a:xfrm>
            <a:off x="838200" y="1596980"/>
            <a:ext cx="10958848" cy="4579983"/>
          </a:xfrm>
        </p:spPr>
        <p:txBody>
          <a:bodyPr/>
          <a:lstStyle/>
          <a:p>
            <a:pPr algn="r" rtl="1">
              <a:buFont typeface="Wingdings" panose="05000000000000000000" pitchFamily="2" charset="2"/>
              <a:buChar char="v"/>
            </a:pPr>
            <a:r>
              <a:rPr lang="fa-IR" sz="3200" b="1" dirty="0" smtClean="0">
                <a:cs typeface="B Nazanin" panose="00000400000000000000" pitchFamily="2" charset="-78"/>
              </a:rPr>
              <a:t>کنترل کیفی داخلی</a:t>
            </a:r>
          </a:p>
          <a:p>
            <a:pPr algn="r" rtl="1"/>
            <a:r>
              <a:rPr lang="fa-IR" dirty="0">
                <a:cs typeface="B Nazanin" panose="00000400000000000000" pitchFamily="2" charset="-78"/>
              </a:rPr>
              <a:t> </a:t>
            </a:r>
            <a:r>
              <a:rPr lang="fa-IR" dirty="0" smtClean="0">
                <a:cs typeface="B Nazanin" panose="00000400000000000000" pitchFamily="2" charset="-78"/>
              </a:rPr>
              <a:t>برپایه ی استفاده </a:t>
            </a:r>
            <a:r>
              <a:rPr lang="fa-IR" dirty="0">
                <a:cs typeface="B Nazanin" panose="00000400000000000000" pitchFamily="2" charset="-78"/>
              </a:rPr>
              <a:t>از </a:t>
            </a:r>
            <a:r>
              <a:rPr lang="fa-IR" b="1" dirty="0">
                <a:cs typeface="B Nazanin" panose="00000400000000000000" pitchFamily="2" charset="-78"/>
              </a:rPr>
              <a:t>نمونه کنترلی </a:t>
            </a:r>
            <a:r>
              <a:rPr lang="fa-IR" dirty="0">
                <a:cs typeface="B Nazanin" panose="00000400000000000000" pitchFamily="2" charset="-78"/>
              </a:rPr>
              <a:t>و تعمیم نتایج آن به پاسخهای بیماران </a:t>
            </a:r>
            <a:r>
              <a:rPr lang="fa-IR" dirty="0" smtClean="0">
                <a:cs typeface="B Nazanin" panose="00000400000000000000" pitchFamily="2" charset="-78"/>
              </a:rPr>
              <a:t>(کنترل کیفیت آماری)</a:t>
            </a:r>
            <a:endParaRPr lang="fa-IR" dirty="0">
              <a:cs typeface="B Nazanin" panose="00000400000000000000" pitchFamily="2" charset="-78"/>
            </a:endParaRPr>
          </a:p>
          <a:p>
            <a:pPr algn="r" rtl="1"/>
            <a:r>
              <a:rPr lang="fa-IR" dirty="0" smtClean="0">
                <a:cs typeface="B Nazanin" panose="00000400000000000000" pitchFamily="2" charset="-78"/>
              </a:rPr>
              <a:t>برپایه </a:t>
            </a:r>
            <a:r>
              <a:rPr lang="fa-IR" dirty="0">
                <a:cs typeface="B Nazanin" panose="00000400000000000000" pitchFamily="2" charset="-78"/>
              </a:rPr>
              <a:t>ی </a:t>
            </a:r>
            <a:r>
              <a:rPr lang="fa-IR" dirty="0" smtClean="0">
                <a:cs typeface="B Nazanin" panose="00000400000000000000" pitchFamily="2" charset="-78"/>
              </a:rPr>
              <a:t>استفاده </a:t>
            </a:r>
            <a:r>
              <a:rPr lang="fa-IR" dirty="0">
                <a:cs typeface="B Nazanin" panose="00000400000000000000" pitchFamily="2" charset="-78"/>
              </a:rPr>
              <a:t>از </a:t>
            </a:r>
            <a:r>
              <a:rPr lang="fa-IR" b="1" dirty="0">
                <a:cs typeface="B Nazanin" panose="00000400000000000000" pitchFamily="2" charset="-78"/>
              </a:rPr>
              <a:t>نتایج بیماران </a:t>
            </a:r>
            <a:r>
              <a:rPr lang="fa-IR" dirty="0" smtClean="0">
                <a:cs typeface="B Nazanin" panose="00000400000000000000" pitchFamily="2" charset="-78"/>
              </a:rPr>
              <a:t>( </a:t>
            </a:r>
            <a:r>
              <a:rPr lang="fa-IR" dirty="0">
                <a:cs typeface="B Nazanin" panose="00000400000000000000" pitchFamily="2" charset="-78"/>
              </a:rPr>
              <a:t>دلتاچک ، آزمایشهای مضاعف و</a:t>
            </a:r>
            <a:r>
              <a:rPr lang="fa-IR" dirty="0" smtClean="0">
                <a:cs typeface="B Nazanin" panose="00000400000000000000" pitchFamily="2" charset="-78"/>
              </a:rPr>
              <a:t>...)</a:t>
            </a:r>
          </a:p>
          <a:p>
            <a:pPr marL="0" indent="0" algn="r" rtl="1">
              <a:buNone/>
            </a:pPr>
            <a:endParaRPr lang="fa-IR" dirty="0">
              <a:cs typeface="B Nazanin" panose="00000400000000000000" pitchFamily="2" charset="-78"/>
            </a:endParaRPr>
          </a:p>
          <a:p>
            <a:pPr algn="r" rtl="1">
              <a:buFont typeface="Wingdings" panose="05000000000000000000" pitchFamily="2" charset="2"/>
              <a:buChar char="v"/>
            </a:pPr>
            <a:r>
              <a:rPr lang="fa-IR" sz="3200" b="1" dirty="0">
                <a:cs typeface="B Nazanin" panose="00000400000000000000" pitchFamily="2" charset="-78"/>
              </a:rPr>
              <a:t>کنترل کیفی </a:t>
            </a:r>
            <a:r>
              <a:rPr lang="fa-IR" sz="3200" b="1" dirty="0" smtClean="0">
                <a:cs typeface="B Nazanin" panose="00000400000000000000" pitchFamily="2" charset="-78"/>
              </a:rPr>
              <a:t>خارجی </a:t>
            </a:r>
          </a:p>
          <a:p>
            <a:pPr algn="r" rtl="1"/>
            <a:endParaRPr lang="fa-IR" dirty="0"/>
          </a:p>
          <a:p>
            <a:pPr algn="r" rtl="1"/>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6463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3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انواع خطا :</a:t>
            </a:r>
            <a:br>
              <a:rPr lang="fa-IR" dirty="0"/>
            </a:br>
            <a:endParaRPr lang="en-US" dirty="0"/>
          </a:p>
        </p:txBody>
      </p:sp>
      <p:sp>
        <p:nvSpPr>
          <p:cNvPr id="3" name="Content Placeholder 2"/>
          <p:cNvSpPr>
            <a:spLocks noGrp="1"/>
          </p:cNvSpPr>
          <p:nvPr>
            <p:ph idx="1"/>
          </p:nvPr>
        </p:nvSpPr>
        <p:spPr>
          <a:xfrm>
            <a:off x="838200" y="1262130"/>
            <a:ext cx="10958848" cy="4914833"/>
          </a:xfrm>
        </p:spPr>
        <p:txBody>
          <a:bodyPr>
            <a:normAutofit lnSpcReduction="10000"/>
          </a:bodyPr>
          <a:lstStyle/>
          <a:p>
            <a:pPr algn="r" rtl="1">
              <a:buFont typeface="Wingdings" panose="05000000000000000000" pitchFamily="2" charset="2"/>
              <a:buChar char="ü"/>
            </a:pPr>
            <a:r>
              <a:rPr lang="en-US" sz="3000" b="1" dirty="0" smtClean="0">
                <a:cs typeface="B Nazanin" panose="00000400000000000000" pitchFamily="2" charset="-78"/>
              </a:rPr>
              <a:t>Error </a:t>
            </a:r>
            <a:r>
              <a:rPr lang="en-US" sz="3000" b="1" dirty="0">
                <a:cs typeface="B Nazanin" panose="00000400000000000000" pitchFamily="2" charset="-78"/>
              </a:rPr>
              <a:t>Random</a:t>
            </a:r>
            <a:r>
              <a:rPr lang="fa-IR" sz="3000" b="1" dirty="0">
                <a:cs typeface="B Nazanin" panose="00000400000000000000" pitchFamily="2" charset="-78"/>
              </a:rPr>
              <a:t>خطاهای اتفاقی</a:t>
            </a:r>
          </a:p>
          <a:p>
            <a:pPr algn="r" rtl="1"/>
            <a:r>
              <a:rPr lang="fa-IR" dirty="0">
                <a:cs typeface="B Nazanin" panose="00000400000000000000" pitchFamily="2" charset="-78"/>
              </a:rPr>
              <a:t>به صورت پراکنده رخ </a:t>
            </a:r>
            <a:r>
              <a:rPr lang="fa-IR" dirty="0" smtClean="0">
                <a:cs typeface="B Nazanin" panose="00000400000000000000" pitchFamily="2" charset="-78"/>
              </a:rPr>
              <a:t>می دهند </a:t>
            </a:r>
            <a:r>
              <a:rPr lang="fa-IR" dirty="0" smtClean="0">
                <a:cs typeface="B Nazanin" panose="00000400000000000000" pitchFamily="2" charset="-78"/>
              </a:rPr>
              <a:t>.</a:t>
            </a:r>
          </a:p>
          <a:p>
            <a:pPr algn="r" rtl="1"/>
            <a:r>
              <a:rPr lang="fa-IR" dirty="0" smtClean="0">
                <a:cs typeface="B Nazanin" panose="00000400000000000000" pitchFamily="2" charset="-78"/>
              </a:rPr>
              <a:t>بر </a:t>
            </a:r>
            <a:r>
              <a:rPr lang="fa-IR" dirty="0">
                <a:cs typeface="B Nazanin" panose="00000400000000000000" pitchFamily="2" charset="-78"/>
              </a:rPr>
              <a:t>روی یک آزمایش یا تعدادی از آنها اثر نامطلوب می گذارد </a:t>
            </a:r>
            <a:endParaRPr lang="fa-IR" dirty="0" smtClean="0">
              <a:cs typeface="B Nazanin" panose="00000400000000000000" pitchFamily="2" charset="-78"/>
            </a:endParaRPr>
          </a:p>
          <a:p>
            <a:pPr algn="r" rtl="1"/>
            <a:r>
              <a:rPr lang="fa-IR" dirty="0" smtClean="0">
                <a:cs typeface="B Nazanin" panose="00000400000000000000" pitchFamily="2" charset="-78"/>
              </a:rPr>
              <a:t>مقدار </a:t>
            </a:r>
            <a:r>
              <a:rPr lang="fa-IR" dirty="0">
                <a:cs typeface="B Nazanin" panose="00000400000000000000" pitchFamily="2" charset="-78"/>
              </a:rPr>
              <a:t>آن متغیر </a:t>
            </a:r>
            <a:r>
              <a:rPr lang="fa-IR" dirty="0" smtClean="0">
                <a:cs typeface="B Nazanin" panose="00000400000000000000" pitchFamily="2" charset="-78"/>
              </a:rPr>
              <a:t>است</a:t>
            </a:r>
          </a:p>
          <a:p>
            <a:pPr marL="0" indent="0" algn="r" rtl="1">
              <a:buNone/>
            </a:pPr>
            <a:endParaRPr lang="en-US" dirty="0">
              <a:cs typeface="B Nazanin" panose="00000400000000000000" pitchFamily="2" charset="-78"/>
            </a:endParaRPr>
          </a:p>
          <a:p>
            <a:pPr algn="r" rtl="1">
              <a:buFont typeface="Wingdings" panose="05000000000000000000" pitchFamily="2" charset="2"/>
              <a:buChar char="ü"/>
            </a:pPr>
            <a:r>
              <a:rPr lang="fa-IR" sz="3000" b="1" dirty="0" smtClean="0">
                <a:cs typeface="B Nazanin" panose="00000400000000000000" pitchFamily="2" charset="-78"/>
              </a:rPr>
              <a:t>خطای سیستماتیک</a:t>
            </a:r>
          </a:p>
          <a:p>
            <a:pPr algn="r" rtl="1"/>
            <a:r>
              <a:rPr lang="fa-IR" dirty="0">
                <a:cs typeface="B Nazanin" panose="00000400000000000000" pitchFamily="2" charset="-78"/>
              </a:rPr>
              <a:t>قاعده مند که معمولا نتایج کنترل را به یک طرف سوق </a:t>
            </a:r>
            <a:r>
              <a:rPr lang="fa-IR" dirty="0" smtClean="0">
                <a:cs typeface="B Nazanin" panose="00000400000000000000" pitchFamily="2" charset="-78"/>
              </a:rPr>
              <a:t>می دهند </a:t>
            </a:r>
            <a:r>
              <a:rPr lang="fa-IR" dirty="0">
                <a:cs typeface="B Nazanin" panose="00000400000000000000" pitchFamily="2" charset="-78"/>
              </a:rPr>
              <a:t>.</a:t>
            </a:r>
          </a:p>
          <a:p>
            <a:pPr marL="0" indent="0" algn="r" rtl="1">
              <a:buNone/>
            </a:pPr>
            <a:endParaRPr lang="en-US" dirty="0" smtClean="0">
              <a:cs typeface="B Nazanin" panose="00000400000000000000" pitchFamily="2" charset="-78"/>
            </a:endParaRPr>
          </a:p>
          <a:p>
            <a:pPr marL="0" indent="0" algn="r" rtl="1">
              <a:buNone/>
            </a:pPr>
            <a:r>
              <a:rPr lang="fa-IR" dirty="0" smtClean="0">
                <a:solidFill>
                  <a:srgbClr val="C00000"/>
                </a:solidFill>
                <a:cs typeface="B Nazanin" panose="00000400000000000000" pitchFamily="2" charset="-78"/>
              </a:rPr>
              <a:t>از انجایی که مقدار خطای اتفاقی متغیر است شناسایی خطاهای اتفاقی یا رندوم</a:t>
            </a:r>
            <a:r>
              <a:rPr lang="en-US" dirty="0" smtClean="0">
                <a:solidFill>
                  <a:srgbClr val="C00000"/>
                </a:solidFill>
                <a:cs typeface="B Nazanin" panose="00000400000000000000" pitchFamily="2" charset="-78"/>
              </a:rPr>
              <a:t> </a:t>
            </a:r>
            <a:r>
              <a:rPr lang="fa-IR" dirty="0" smtClean="0">
                <a:solidFill>
                  <a:srgbClr val="C00000"/>
                </a:solidFill>
                <a:cs typeface="B Nazanin" panose="00000400000000000000" pitchFamily="2" charset="-78"/>
              </a:rPr>
              <a:t>بسیار </a:t>
            </a:r>
            <a:r>
              <a:rPr lang="fa-IR" dirty="0" smtClean="0">
                <a:solidFill>
                  <a:srgbClr val="C00000"/>
                </a:solidFill>
                <a:cs typeface="B Nazanin" panose="00000400000000000000" pitchFamily="2" charset="-78"/>
              </a:rPr>
              <a:t>دشوارتر </a:t>
            </a:r>
            <a:r>
              <a:rPr lang="fa-IR" dirty="0" smtClean="0">
                <a:solidFill>
                  <a:srgbClr val="C00000"/>
                </a:solidFill>
                <a:cs typeface="B Nazanin" panose="00000400000000000000" pitchFamily="2" charset="-78"/>
              </a:rPr>
              <a:t>از خطاهای سیستماتیک میباشد.</a:t>
            </a:r>
            <a:endParaRPr lang="en-US" dirty="0">
              <a:solidFill>
                <a:srgbClr val="C00000"/>
              </a:solidFill>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72092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انواع خطا :</a:t>
            </a:r>
            <a:endParaRPr lang="en-US" dirty="0"/>
          </a:p>
        </p:txBody>
      </p:sp>
      <p:sp>
        <p:nvSpPr>
          <p:cNvPr id="3" name="Content Placeholder 2"/>
          <p:cNvSpPr>
            <a:spLocks noGrp="1"/>
          </p:cNvSpPr>
          <p:nvPr>
            <p:ph idx="1"/>
          </p:nvPr>
        </p:nvSpPr>
        <p:spPr>
          <a:xfrm>
            <a:off x="838200" y="1690688"/>
            <a:ext cx="11023242" cy="4486275"/>
          </a:xfrm>
        </p:spPr>
        <p:txBody>
          <a:bodyPr/>
          <a:lstStyle/>
          <a:p>
            <a:pPr algn="r" rtl="1"/>
            <a:r>
              <a:rPr lang="fa-IR" sz="3200" dirty="0">
                <a:cs typeface="B Nazanin" panose="00000400000000000000" pitchFamily="2" charset="-78"/>
              </a:rPr>
              <a:t>خطای</a:t>
            </a:r>
            <a:r>
              <a:rPr lang="en-US" sz="3200" dirty="0">
                <a:cs typeface="B Nazanin" panose="00000400000000000000" pitchFamily="2" charset="-78"/>
              </a:rPr>
              <a:t> </a:t>
            </a:r>
            <a:r>
              <a:rPr lang="fa-IR" sz="3200" dirty="0">
                <a:cs typeface="B Nazanin" panose="00000400000000000000" pitchFamily="2" charset="-78"/>
              </a:rPr>
              <a:t>سیستماتیک خود انواع مختلف دارد:</a:t>
            </a:r>
            <a:endParaRPr lang="en-US" sz="3200" dirty="0">
              <a:cs typeface="B Nazanin" panose="00000400000000000000" pitchFamily="2" charset="-78"/>
            </a:endParaRPr>
          </a:p>
          <a:p>
            <a:pPr algn="r" rtl="1"/>
            <a:r>
              <a:rPr lang="fa-IR" dirty="0">
                <a:cs typeface="B Nazanin" panose="00000400000000000000" pitchFamily="2" charset="-78"/>
              </a:rPr>
              <a:t> الف: </a:t>
            </a:r>
            <a:r>
              <a:rPr lang="fa-IR" b="1" dirty="0">
                <a:cs typeface="B Nazanin" panose="00000400000000000000" pitchFamily="2" charset="-78"/>
              </a:rPr>
              <a:t>سیستماتیک ثابت</a:t>
            </a:r>
            <a:r>
              <a:rPr lang="fa-IR" dirty="0">
                <a:cs typeface="B Nazanin" panose="00000400000000000000" pitchFamily="2" charset="-78"/>
              </a:rPr>
              <a:t> که نتایج آزمایشات به مقدار ثابت بالاتر یا پایین تر ازمقادیر واقعی می </a:t>
            </a:r>
            <a:r>
              <a:rPr lang="fa-IR" dirty="0" smtClean="0">
                <a:cs typeface="B Nazanin" panose="00000400000000000000" pitchFamily="2" charset="-78"/>
              </a:rPr>
              <a:t>باشد.</a:t>
            </a:r>
          </a:p>
          <a:p>
            <a:pPr marL="0" indent="0" algn="r" rtl="1">
              <a:buNone/>
            </a:pPr>
            <a:endParaRPr lang="en-US" dirty="0">
              <a:cs typeface="B Nazanin" panose="00000400000000000000" pitchFamily="2" charset="-78"/>
            </a:endParaRPr>
          </a:p>
          <a:p>
            <a:pPr algn="r" rtl="1"/>
            <a:r>
              <a:rPr lang="fa-IR" dirty="0">
                <a:cs typeface="B Nazanin" panose="00000400000000000000" pitchFamily="2" charset="-78"/>
              </a:rPr>
              <a:t> ب: </a:t>
            </a:r>
            <a:r>
              <a:rPr lang="fa-IR" b="1" dirty="0">
                <a:cs typeface="B Nazanin" panose="00000400000000000000" pitchFamily="2" charset="-78"/>
              </a:rPr>
              <a:t>سیستماتیک تناسبی </a:t>
            </a:r>
            <a:r>
              <a:rPr lang="fa-IR" dirty="0">
                <a:cs typeface="B Nazanin" panose="00000400000000000000" pitchFamily="2" charset="-78"/>
              </a:rPr>
              <a:t>که نتایج دائما با یک درصد ثابت بالاتر یا پایین تر از مقادیر </a:t>
            </a:r>
            <a:r>
              <a:rPr lang="fa-IR" dirty="0" smtClean="0">
                <a:cs typeface="B Nazanin" panose="00000400000000000000" pitchFamily="2" charset="-78"/>
              </a:rPr>
              <a:t>طبیعی افزایش </a:t>
            </a:r>
            <a:r>
              <a:rPr lang="fa-IR" dirty="0">
                <a:cs typeface="B Nazanin" panose="00000400000000000000" pitchFamily="2" charset="-78"/>
              </a:rPr>
              <a:t>یا کاهش خواهد داشت. </a:t>
            </a:r>
            <a:endParaRPr lang="en-US" dirty="0">
              <a:cs typeface="B Nazanin" panose="00000400000000000000" pitchFamily="2" charset="-78"/>
            </a:endParaRPr>
          </a:p>
          <a:p>
            <a:pPr marL="0" indent="0">
              <a:buNone/>
            </a:pPr>
            <a:endParaRPr lang="en-US" dirty="0">
              <a:cs typeface="B Nazanin"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46504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5138</TotalTime>
  <Words>2952</Words>
  <Application>Microsoft Office PowerPoint</Application>
  <PresentationFormat>Widescreen</PresentationFormat>
  <Paragraphs>199</Paragraphs>
  <Slides>41</Slides>
  <Notes>0</Notes>
  <HiddenSlides>0</HiddenSlides>
  <MMClips>41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B Nazanin</vt:lpstr>
      <vt:lpstr>Calibri</vt:lpstr>
      <vt:lpstr>Calibri Light</vt:lpstr>
      <vt:lpstr>Times New Roman</vt:lpstr>
      <vt:lpstr>Wingdings</vt:lpstr>
      <vt:lpstr>Office Theme</vt:lpstr>
      <vt:lpstr>PowerPoint Presentation</vt:lpstr>
      <vt:lpstr>اصول اجرای برنامه کنترل کیفی در آزمایشگاه</vt:lpstr>
      <vt:lpstr>کنترل کیفیت </vt:lpstr>
      <vt:lpstr>PHASES IN CLINICAL LAB</vt:lpstr>
      <vt:lpstr>کنترل کیفیت </vt:lpstr>
      <vt:lpstr>برخی اهداف اجرای منظم برنامه های کنترل کیفی به قرار زیرهستند: </vt:lpstr>
      <vt:lpstr>روش های کنترل کیفیت</vt:lpstr>
      <vt:lpstr>انواع خطا : </vt:lpstr>
      <vt:lpstr>انواع خطا :</vt:lpstr>
      <vt:lpstr>انواع خطا :</vt:lpstr>
      <vt:lpstr>انواع خطا :</vt:lpstr>
      <vt:lpstr>کنترل کیفی داخلی برپایه ی استفاده از نمونه کنترلی</vt:lpstr>
      <vt:lpstr>انتخاب مواد کنترلی </vt:lpstr>
      <vt:lpstr>کنترل لیوفیلیزه بهتر است یا کنترل های مایع ؟ </vt:lpstr>
      <vt:lpstr>نکات مربوط به ماده کنترلی:</vt:lpstr>
      <vt:lpstr>روش تهیه سرم کنترل Pooled serum در آزمایشگاه بیوشیمی : </vt:lpstr>
      <vt:lpstr>روش تهیه سرم کنترل Pooled serum در آزمایشگاه بیوشیمی :</vt:lpstr>
      <vt:lpstr>روش تهیه سرم کنترل Pooled serum در آزمایشگاه بیوشیمی :</vt:lpstr>
      <vt:lpstr>روش تهیه سرم کنترل Pooled serum در آزمایشگاه بیوشیمی :</vt:lpstr>
      <vt:lpstr>خطای مجاز </vt:lpstr>
      <vt:lpstr>تعیین اهداف کیفیت (خطای مجاز) </vt:lpstr>
      <vt:lpstr>اجرای گام به گام کنترل داخلی کیفیت در بخش بیوشیمی </vt:lpstr>
      <vt:lpstr>اجرای گام به گام کنترل داخلی کیفیت در بخش بیوشیمی</vt:lpstr>
      <vt:lpstr>اجرای گام به گام کنترل داخلی کیفیت در بخش بیوشیمی</vt:lpstr>
      <vt:lpstr>PowerPoint Presentation</vt:lpstr>
      <vt:lpstr>PowerPoint Presentation</vt:lpstr>
      <vt:lpstr>PowerPoint Presentation</vt:lpstr>
      <vt:lpstr>PowerPoint Presentation</vt:lpstr>
      <vt:lpstr>نمودار لوویجینینگ : </vt:lpstr>
      <vt:lpstr>قوانین وستگارد </vt:lpstr>
      <vt:lpstr>قوانین وستگارد</vt:lpstr>
      <vt:lpstr>PowerPoint Presentation</vt:lpstr>
      <vt:lpstr>PowerPoint Presentation</vt:lpstr>
      <vt:lpstr>PowerPoint Presentation</vt:lpstr>
      <vt:lpstr>PowerPoint Presentation</vt:lpstr>
      <vt:lpstr>PowerPoint Presentation</vt:lpstr>
      <vt:lpstr>قوانین WHO</vt:lpstr>
      <vt:lpstr>قوانین WHO</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63</cp:revision>
  <dcterms:created xsi:type="dcterms:W3CDTF">2026-01-09T17:55:07Z</dcterms:created>
  <dcterms:modified xsi:type="dcterms:W3CDTF">2026-01-25T05:16:29Z</dcterms:modified>
</cp:coreProperties>
</file>